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42"/>
  </p:notesMasterIdLst>
  <p:sldIdLst>
    <p:sldId id="256" r:id="rId2"/>
    <p:sldId id="321" r:id="rId3"/>
    <p:sldId id="258" r:id="rId4"/>
    <p:sldId id="257" r:id="rId5"/>
    <p:sldId id="261" r:id="rId6"/>
    <p:sldId id="262" r:id="rId7"/>
    <p:sldId id="260" r:id="rId8"/>
    <p:sldId id="263" r:id="rId9"/>
    <p:sldId id="265" r:id="rId10"/>
    <p:sldId id="266" r:id="rId11"/>
    <p:sldId id="267" r:id="rId12"/>
    <p:sldId id="286" r:id="rId13"/>
    <p:sldId id="287" r:id="rId14"/>
    <p:sldId id="288" r:id="rId15"/>
    <p:sldId id="289" r:id="rId16"/>
    <p:sldId id="290" r:id="rId17"/>
    <p:sldId id="291" r:id="rId18"/>
    <p:sldId id="271" r:id="rId19"/>
    <p:sldId id="292" r:id="rId20"/>
    <p:sldId id="293" r:id="rId21"/>
    <p:sldId id="298" r:id="rId22"/>
    <p:sldId id="276" r:id="rId23"/>
    <p:sldId id="296" r:id="rId24"/>
    <p:sldId id="299" r:id="rId25"/>
    <p:sldId id="300" r:id="rId26"/>
    <p:sldId id="278" r:id="rId27"/>
    <p:sldId id="322" r:id="rId28"/>
    <p:sldId id="279" r:id="rId29"/>
    <p:sldId id="282" r:id="rId30"/>
    <p:sldId id="283" r:id="rId31"/>
    <p:sldId id="284" r:id="rId32"/>
    <p:sldId id="303" r:id="rId33"/>
    <p:sldId id="304" r:id="rId34"/>
    <p:sldId id="305" r:id="rId35"/>
    <p:sldId id="306" r:id="rId36"/>
    <p:sldId id="320" r:id="rId37"/>
    <p:sldId id="310" r:id="rId38"/>
    <p:sldId id="312" r:id="rId39"/>
    <p:sldId id="313" r:id="rId40"/>
    <p:sldId id="315" r:id="rId41"/>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94670" autoAdjust="0"/>
  </p:normalViewPr>
  <p:slideViewPr>
    <p:cSldViewPr>
      <p:cViewPr>
        <p:scale>
          <a:sx n="50" d="100"/>
          <a:sy n="50" d="100"/>
        </p:scale>
        <p:origin x="-996" y="198"/>
      </p:cViewPr>
      <p:guideLst>
        <p:guide orient="horz" pos="2160"/>
        <p:guide pos="2880"/>
      </p:guideLst>
    </p:cSldViewPr>
  </p:slideViewPr>
  <p:notesTextViewPr>
    <p:cViewPr>
      <p:scale>
        <a:sx n="1" d="1"/>
        <a:sy n="1" d="1"/>
      </p:scale>
      <p:origin x="0" y="0"/>
    </p:cViewPr>
  </p:notesTextViewPr>
  <p:sorterViewPr>
    <p:cViewPr>
      <p:scale>
        <a:sx n="120" d="100"/>
        <a:sy n="120" d="100"/>
      </p:scale>
      <p:origin x="0" y="1145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AD302C-D3C7-447A-9B5D-CC57CC97E469}" type="datetimeFigureOut">
              <a:rPr lang="es-AR" smtClean="0"/>
              <a:t>8/11/2016</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3118C-5554-4FA0-8BB8-7E4F4B46C7E1}" type="slidenum">
              <a:rPr lang="es-AR" smtClean="0"/>
              <a:t>‹Nº›</a:t>
            </a:fld>
            <a:endParaRPr lang="es-AR"/>
          </a:p>
        </p:txBody>
      </p:sp>
    </p:spTree>
    <p:extLst>
      <p:ext uri="{BB962C8B-B14F-4D97-AF65-F5344CB8AC3E}">
        <p14:creationId xmlns:p14="http://schemas.microsoft.com/office/powerpoint/2010/main" val="3512410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ángulo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1AC102B-0D2B-4D0B-9002-8BB55A1726E6}" type="slidenum">
              <a:rPr lang="en-US" altLang="en-US" smtClean="0">
                <a:solidFill>
                  <a:srgbClr val="000000"/>
                </a:solidFill>
                <a:latin typeface="Arial" charset="0"/>
              </a:rPr>
              <a:pPr fontAlgn="base">
                <a:spcBef>
                  <a:spcPct val="0"/>
                </a:spcBef>
                <a:spcAft>
                  <a:spcPct val="0"/>
                </a:spcAft>
                <a:defRPr/>
              </a:pPr>
              <a:t>29</a:t>
            </a:fld>
            <a:endParaRPr lang="en-US" altLang="en-US" smtClean="0">
              <a:solidFill>
                <a:srgbClr val="000000"/>
              </a:solidFill>
              <a:latin typeface="Arial" charset="0"/>
            </a:endParaRPr>
          </a:p>
        </p:txBody>
      </p:sp>
      <p:sp>
        <p:nvSpPr>
          <p:cNvPr id="43011" name="Rectángulo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2" name="Rectángulo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ángulo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59041CBD-F09A-4391-A326-74803FBA5807}" type="slidenum">
              <a:rPr lang="en-US" altLang="en-US" smtClean="0">
                <a:solidFill>
                  <a:srgbClr val="000000"/>
                </a:solidFill>
                <a:latin typeface="Arial" charset="0"/>
              </a:rPr>
              <a:pPr fontAlgn="base">
                <a:spcBef>
                  <a:spcPct val="0"/>
                </a:spcBef>
                <a:spcAft>
                  <a:spcPct val="0"/>
                </a:spcAft>
                <a:defRPr/>
              </a:pPr>
              <a:t>30</a:t>
            </a:fld>
            <a:endParaRPr lang="en-US" altLang="en-US" smtClean="0">
              <a:solidFill>
                <a:srgbClr val="000000"/>
              </a:solidFill>
              <a:latin typeface="Arial" charset="0"/>
            </a:endParaRPr>
          </a:p>
        </p:txBody>
      </p:sp>
      <p:sp>
        <p:nvSpPr>
          <p:cNvPr id="44035" name="Rectángulo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6" name="Rectángulo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ángulo 2"/>
          <p:cNvSpPr>
            <a:spLocks noGrp="1" noChangeArrowheads="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smtClean="0">
                <a:solidFill>
                  <a:srgbClr val="000000"/>
                </a:solidFill>
                <a:latin typeface="Arial" charset="0"/>
              </a:rPr>
              <a:t>Clase Teórica Bolilla 10 (cont) Síntesis de Proteínas y Alimentos Trnasgénicos</a:t>
            </a:r>
          </a:p>
        </p:txBody>
      </p:sp>
      <p:sp>
        <p:nvSpPr>
          <p:cNvPr id="52227" name="Rectángulo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D1B8287-1FF4-462C-840E-872651DDDEC8}" type="slidenum">
              <a:rPr lang="en-US" smtClean="0">
                <a:solidFill>
                  <a:srgbClr val="000000"/>
                </a:solidFill>
                <a:latin typeface="Arial" charset="0"/>
              </a:rPr>
              <a:pPr fontAlgn="base">
                <a:spcBef>
                  <a:spcPct val="0"/>
                </a:spcBef>
                <a:spcAft>
                  <a:spcPct val="0"/>
                </a:spcAft>
                <a:defRPr/>
              </a:pPr>
              <a:t>31</a:t>
            </a:fld>
            <a:endParaRPr lang="en-US" smtClean="0">
              <a:solidFill>
                <a:srgbClr val="000000"/>
              </a:solidFill>
              <a:latin typeface="Arial" charset="0"/>
            </a:endParaRPr>
          </a:p>
        </p:txBody>
      </p:sp>
      <p:sp>
        <p:nvSpPr>
          <p:cNvPr id="45060" name="Rectángulo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1" name="Rectángulo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AR" altLang="es-A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ángulo 2"/>
          <p:cNvSpPr>
            <a:spLocks noGrp="1" noChangeArrowheads="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mtClean="0">
                <a:solidFill>
                  <a:srgbClr val="000000"/>
                </a:solidFill>
                <a:latin typeface="Arial" charset="0"/>
              </a:rPr>
              <a:t>Clase Teórica Bolilla 10 (cont) Síntesis de Proteínas y Alimentos Trnasgénicos</a:t>
            </a:r>
          </a:p>
        </p:txBody>
      </p:sp>
      <p:sp>
        <p:nvSpPr>
          <p:cNvPr id="53251" name="Rectángulo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fld id="{CF2FE983-2DE3-4008-9278-A8B7836914F6}" type="slidenum">
              <a:rPr lang="en-US" smtClean="0">
                <a:solidFill>
                  <a:srgbClr val="000000"/>
                </a:solidFill>
                <a:latin typeface="Arial" charset="0"/>
              </a:rPr>
              <a:pPr>
                <a:defRPr/>
              </a:pPr>
              <a:t>35</a:t>
            </a:fld>
            <a:endParaRPr lang="en-US" smtClean="0">
              <a:solidFill>
                <a:srgbClr val="000000"/>
              </a:solidFill>
              <a:latin typeface="Arial" charset="0"/>
            </a:endParaRPr>
          </a:p>
        </p:txBody>
      </p:sp>
      <p:sp>
        <p:nvSpPr>
          <p:cNvPr id="59396" name="Rectángulo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7" name="Rectángulo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AR" altLang="es-A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6A8EBE6C-DDFF-40BA-8CF0-88FA2591FD20}" type="datetimeFigureOut">
              <a:rPr lang="es-AR" smtClean="0"/>
              <a:t>8/11/2016</a:t>
            </a:fld>
            <a:endParaRPr lang="es-AR"/>
          </a:p>
        </p:txBody>
      </p:sp>
      <p:sp>
        <p:nvSpPr>
          <p:cNvPr id="20" name="19 Marcador de pie de página"/>
          <p:cNvSpPr>
            <a:spLocks noGrp="1"/>
          </p:cNvSpPr>
          <p:nvPr>
            <p:ph type="ftr" sz="quarter" idx="11"/>
          </p:nvPr>
        </p:nvSpPr>
        <p:spPr/>
        <p:txBody>
          <a:bodyPr/>
          <a:lstStyle>
            <a:extLst/>
          </a:lstStyle>
          <a:p>
            <a:endParaRPr lang="es-AR"/>
          </a:p>
        </p:txBody>
      </p:sp>
      <p:sp>
        <p:nvSpPr>
          <p:cNvPr id="10" name="9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A8EBE6C-DDFF-40BA-8CF0-88FA2591FD20}" type="datetimeFigureOut">
              <a:rPr lang="es-AR" smtClean="0"/>
              <a:t>8/11/2016</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A8EBE6C-DDFF-40BA-8CF0-88FA2591FD20}" type="datetimeFigureOut">
              <a:rPr lang="es-AR" smtClean="0"/>
              <a:t>8/11/2016</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676400" y="457200"/>
            <a:ext cx="7010400" cy="1295400"/>
          </a:xfrm>
        </p:spPr>
        <p:txBody>
          <a:bodyPr/>
          <a:lstStyle/>
          <a:p>
            <a:r>
              <a:rPr lang="es-ES" smtClean="0"/>
              <a:t>Haga clic para modificar el estilo de título del patrón</a:t>
            </a:r>
            <a:endParaRPr lang="es-AR"/>
          </a:p>
        </p:txBody>
      </p:sp>
      <p:sp>
        <p:nvSpPr>
          <p:cNvPr id="3" name="2 Marcador de texto"/>
          <p:cNvSpPr>
            <a:spLocks noGrp="1"/>
          </p:cNvSpPr>
          <p:nvPr>
            <p:ph type="body" sz="half" idx="1"/>
          </p:nvPr>
        </p:nvSpPr>
        <p:spPr>
          <a:xfrm>
            <a:off x="1676400" y="1981200"/>
            <a:ext cx="3429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5257800" y="1981200"/>
            <a:ext cx="3429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pie de página"/>
          <p:cNvSpPr>
            <a:spLocks noGrp="1"/>
          </p:cNvSpPr>
          <p:nvPr>
            <p:ph type="ftr" sz="quarter" idx="10"/>
          </p:nvPr>
        </p:nvSpPr>
        <p:spPr>
          <a:xfrm>
            <a:off x="3124200" y="6248400"/>
            <a:ext cx="2895600" cy="457200"/>
          </a:xfrm>
        </p:spPr>
        <p:txBody>
          <a:bodyPr/>
          <a:lstStyle>
            <a:lvl1pPr>
              <a:defRPr/>
            </a:lvl1pPr>
          </a:lstStyle>
          <a:p>
            <a:pPr>
              <a:defRPr/>
            </a:pPr>
            <a:endParaRPr lang="es-PR"/>
          </a:p>
        </p:txBody>
      </p:sp>
      <p:sp>
        <p:nvSpPr>
          <p:cNvPr id="6" name="5 Marcador de número de diapositiva"/>
          <p:cNvSpPr>
            <a:spLocks noGrp="1"/>
          </p:cNvSpPr>
          <p:nvPr>
            <p:ph type="sldNum" sz="quarter" idx="11"/>
          </p:nvPr>
        </p:nvSpPr>
        <p:spPr>
          <a:xfrm>
            <a:off x="6553200" y="6248400"/>
            <a:ext cx="2133600" cy="457200"/>
          </a:xfrm>
        </p:spPr>
        <p:txBody>
          <a:bodyPr/>
          <a:lstStyle>
            <a:lvl1pPr>
              <a:defRPr/>
            </a:lvl1pPr>
          </a:lstStyle>
          <a:p>
            <a:pPr>
              <a:defRPr/>
            </a:pPr>
            <a:fld id="{23728092-6FCE-412F-B948-456E6362D5DC}" type="slidenum">
              <a:rPr lang="es-PR"/>
              <a:pPr>
                <a:defRPr/>
              </a:pPr>
              <a:t>‹Nº›</a:t>
            </a:fld>
            <a:endParaRPr lang="es-PR"/>
          </a:p>
        </p:txBody>
      </p:sp>
      <p:sp>
        <p:nvSpPr>
          <p:cNvPr id="7" name="6 Marcador de fecha"/>
          <p:cNvSpPr>
            <a:spLocks noGrp="1"/>
          </p:cNvSpPr>
          <p:nvPr>
            <p:ph type="dt" sz="half" idx="12"/>
          </p:nvPr>
        </p:nvSpPr>
        <p:spPr>
          <a:xfrm>
            <a:off x="457200" y="6245225"/>
            <a:ext cx="2133600" cy="476250"/>
          </a:xfrm>
        </p:spPr>
        <p:txBody>
          <a:bodyPr/>
          <a:lstStyle>
            <a:lvl1pPr>
              <a:defRPr/>
            </a:lvl1pPr>
          </a:lstStyle>
          <a:p>
            <a:pPr>
              <a:defRPr/>
            </a:pPr>
            <a:endParaRPr lang="es-PR"/>
          </a:p>
        </p:txBody>
      </p:sp>
    </p:spTree>
    <p:extLst>
      <p:ext uri="{BB962C8B-B14F-4D97-AF65-F5344CB8AC3E}">
        <p14:creationId xmlns:p14="http://schemas.microsoft.com/office/powerpoint/2010/main" val="1208638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A8EBE6C-DDFF-40BA-8CF0-88FA2591FD20}" type="datetimeFigureOut">
              <a:rPr lang="es-AR" smtClean="0"/>
              <a:t>8/11/2016</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6A8EBE6C-DDFF-40BA-8CF0-88FA2591FD20}" type="datetimeFigureOut">
              <a:rPr lang="es-AR" smtClean="0"/>
              <a:t>8/11/2016</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6A8EBE6C-DDFF-40BA-8CF0-88FA2591FD20}" type="datetimeFigureOut">
              <a:rPr lang="es-AR" smtClean="0"/>
              <a:t>8/11/2016</a:t>
            </a:fld>
            <a:endParaRPr lang="es-AR"/>
          </a:p>
        </p:txBody>
      </p:sp>
      <p:sp>
        <p:nvSpPr>
          <p:cNvPr id="6" name="5 Marcador de pie de página"/>
          <p:cNvSpPr>
            <a:spLocks noGrp="1"/>
          </p:cNvSpPr>
          <p:nvPr>
            <p:ph type="ftr" sz="quarter" idx="11"/>
          </p:nvPr>
        </p:nvSpPr>
        <p:spPr/>
        <p:txBody>
          <a:bodyPr/>
          <a:lstStyle>
            <a:extLst/>
          </a:lstStyle>
          <a:p>
            <a:endParaRPr lang="es-AR"/>
          </a:p>
        </p:txBody>
      </p:sp>
      <p:sp>
        <p:nvSpPr>
          <p:cNvPr id="7" name="6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6A8EBE6C-DDFF-40BA-8CF0-88FA2591FD20}" type="datetimeFigureOut">
              <a:rPr lang="es-AR" smtClean="0"/>
              <a:t>8/11/2016</a:t>
            </a:fld>
            <a:endParaRPr lang="es-AR"/>
          </a:p>
        </p:txBody>
      </p:sp>
      <p:sp>
        <p:nvSpPr>
          <p:cNvPr id="8" name="7 Marcador de pie de página"/>
          <p:cNvSpPr>
            <a:spLocks noGrp="1"/>
          </p:cNvSpPr>
          <p:nvPr>
            <p:ph type="ftr" sz="quarter" idx="11"/>
          </p:nvPr>
        </p:nvSpPr>
        <p:spPr/>
        <p:txBody>
          <a:bodyPr/>
          <a:lstStyle>
            <a:extLst/>
          </a:lstStyle>
          <a:p>
            <a:endParaRPr lang="es-AR"/>
          </a:p>
        </p:txBody>
      </p:sp>
      <p:sp>
        <p:nvSpPr>
          <p:cNvPr id="9" name="8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6A8EBE6C-DDFF-40BA-8CF0-88FA2591FD20}" type="datetimeFigureOut">
              <a:rPr lang="es-AR" smtClean="0"/>
              <a:t>8/11/2016</a:t>
            </a:fld>
            <a:endParaRPr lang="es-AR"/>
          </a:p>
        </p:txBody>
      </p:sp>
      <p:sp>
        <p:nvSpPr>
          <p:cNvPr id="4" name="3 Marcador de pie de página"/>
          <p:cNvSpPr>
            <a:spLocks noGrp="1"/>
          </p:cNvSpPr>
          <p:nvPr>
            <p:ph type="ftr" sz="quarter" idx="11"/>
          </p:nvPr>
        </p:nvSpPr>
        <p:spPr/>
        <p:txBody>
          <a:bodyPr/>
          <a:lstStyle>
            <a:extLst/>
          </a:lstStyle>
          <a:p>
            <a:endParaRPr lang="es-AR"/>
          </a:p>
        </p:txBody>
      </p:sp>
      <p:sp>
        <p:nvSpPr>
          <p:cNvPr id="5" name="4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6A8EBE6C-DDFF-40BA-8CF0-88FA2591FD20}" type="datetimeFigureOut">
              <a:rPr lang="es-AR" smtClean="0"/>
              <a:t>8/11/2016</a:t>
            </a:fld>
            <a:endParaRPr lang="es-AR"/>
          </a:p>
        </p:txBody>
      </p:sp>
      <p:sp>
        <p:nvSpPr>
          <p:cNvPr id="3" name="2 Marcador de pie de página"/>
          <p:cNvSpPr>
            <a:spLocks noGrp="1"/>
          </p:cNvSpPr>
          <p:nvPr>
            <p:ph type="ftr" sz="quarter" idx="11"/>
          </p:nvPr>
        </p:nvSpPr>
        <p:spPr/>
        <p:txBody>
          <a:bodyPr/>
          <a:lstStyle>
            <a:extLst/>
          </a:lstStyle>
          <a:p>
            <a:endParaRPr lang="es-AR"/>
          </a:p>
        </p:txBody>
      </p:sp>
      <p:sp>
        <p:nvSpPr>
          <p:cNvPr id="4" name="3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6A8EBE6C-DDFF-40BA-8CF0-88FA2591FD20}" type="datetimeFigureOut">
              <a:rPr lang="es-AR" smtClean="0"/>
              <a:t>8/11/2016</a:t>
            </a:fld>
            <a:endParaRPr lang="es-AR"/>
          </a:p>
        </p:txBody>
      </p:sp>
      <p:sp>
        <p:nvSpPr>
          <p:cNvPr id="6" name="5 Marcador de pie de página"/>
          <p:cNvSpPr>
            <a:spLocks noGrp="1"/>
          </p:cNvSpPr>
          <p:nvPr>
            <p:ph type="ftr" sz="quarter" idx="11"/>
          </p:nvPr>
        </p:nvSpPr>
        <p:spPr/>
        <p:txBody>
          <a:bodyPr/>
          <a:lstStyle>
            <a:extLst/>
          </a:lstStyle>
          <a:p>
            <a:endParaRPr lang="es-AR"/>
          </a:p>
        </p:txBody>
      </p:sp>
      <p:sp>
        <p:nvSpPr>
          <p:cNvPr id="7" name="6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6A8EBE6C-DDFF-40BA-8CF0-88FA2591FD20}" type="datetimeFigureOut">
              <a:rPr lang="es-AR" smtClean="0"/>
              <a:t>8/11/2016</a:t>
            </a:fld>
            <a:endParaRPr lang="es-AR"/>
          </a:p>
        </p:txBody>
      </p:sp>
      <p:sp>
        <p:nvSpPr>
          <p:cNvPr id="6" name="5 Marcador de pie de página"/>
          <p:cNvSpPr>
            <a:spLocks noGrp="1"/>
          </p:cNvSpPr>
          <p:nvPr>
            <p:ph type="ftr" sz="quarter" idx="11"/>
          </p:nvPr>
        </p:nvSpPr>
        <p:spPr/>
        <p:txBody>
          <a:bodyPr/>
          <a:lstStyle>
            <a:extLst/>
          </a:lstStyle>
          <a:p>
            <a:endParaRPr lang="es-AR"/>
          </a:p>
        </p:txBody>
      </p:sp>
      <p:sp>
        <p:nvSpPr>
          <p:cNvPr id="7" name="6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A8EBE6C-DDFF-40BA-8CF0-88FA2591FD20}" type="datetimeFigureOut">
              <a:rPr lang="es-AR" smtClean="0"/>
              <a:t>8/11/2016</a:t>
            </a:fld>
            <a:endParaRPr lang="es-AR"/>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AR"/>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C52911E-44AF-4559-9FE0-2886B0FAD1EF}" type="slidenum">
              <a:rPr lang="es-AR" smtClean="0"/>
              <a:t>‹Nº›</a:t>
            </a:fld>
            <a:endParaRPr lang="es-AR"/>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7"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9552" y="1628800"/>
            <a:ext cx="8136904" cy="4154984"/>
          </a:xfrm>
          <a:prstGeom prst="rect">
            <a:avLst/>
          </a:prstGeom>
        </p:spPr>
        <p:txBody>
          <a:bodyPr wrap="square">
            <a:spAutoFit/>
          </a:bodyPr>
          <a:lstStyle/>
          <a:p>
            <a:r>
              <a:rPr lang="es-AR" sz="2400" b="1" dirty="0" smtClean="0"/>
              <a:t>Tema 10 </a:t>
            </a:r>
          </a:p>
          <a:p>
            <a:r>
              <a:rPr lang="es-AR" sz="2400" b="1" dirty="0" smtClean="0"/>
              <a:t>Transmisión de la información genética. Ácidos nucleicos. </a:t>
            </a:r>
          </a:p>
          <a:p>
            <a:pPr marL="457200" indent="-457200">
              <a:buFont typeface="Arial" panose="020B0604020202020204" pitchFamily="34" charset="0"/>
              <a:buChar char="•"/>
            </a:pPr>
            <a:r>
              <a:rPr lang="es-AR" sz="2400" dirty="0" smtClean="0"/>
              <a:t>ADN, principales características estructurales. Replicación del ADN: etapas, enzimas que intervienen. Concepto de </a:t>
            </a:r>
            <a:r>
              <a:rPr lang="es-AR" sz="2400" dirty="0" err="1" smtClean="0"/>
              <a:t>intrones</a:t>
            </a:r>
            <a:r>
              <a:rPr lang="es-AR" sz="2400" dirty="0" smtClean="0"/>
              <a:t> y exones. Concepto de mutaciones y </a:t>
            </a:r>
            <a:r>
              <a:rPr lang="es-AR" sz="2400" dirty="0" err="1" smtClean="0"/>
              <a:t>mutágenos</a:t>
            </a:r>
            <a:r>
              <a:rPr lang="es-AR" sz="2400" dirty="0" smtClean="0"/>
              <a:t>. </a:t>
            </a:r>
          </a:p>
          <a:p>
            <a:pPr marL="457200" indent="-457200">
              <a:buFont typeface="Arial" panose="020B0604020202020204" pitchFamily="34" charset="0"/>
              <a:buChar char="•"/>
            </a:pPr>
            <a:r>
              <a:rPr lang="es-AR" sz="2400" dirty="0" smtClean="0"/>
              <a:t>Flujo de la información genética, tipos de ARN, mensajeros, </a:t>
            </a:r>
            <a:r>
              <a:rPr lang="es-AR" sz="2400" dirty="0" err="1" smtClean="0"/>
              <a:t>ribosomales</a:t>
            </a:r>
            <a:r>
              <a:rPr lang="es-AR" sz="2400" dirty="0" smtClean="0"/>
              <a:t> y de transferencia, estructuras y funciones. Transcripción: etapas, enzimas que intervienen, maduración del ARN mensajero.</a:t>
            </a:r>
          </a:p>
          <a:p>
            <a:pPr marL="457200" indent="-457200">
              <a:buFont typeface="Arial" panose="020B0604020202020204" pitchFamily="34" charset="0"/>
              <a:buChar char="•"/>
            </a:pPr>
            <a:r>
              <a:rPr lang="es-AR" sz="2400" dirty="0" smtClean="0"/>
              <a:t>Traducción: biosíntesis de proteínas, etapas. Nociones sobre alimentos transgénicos. </a:t>
            </a:r>
            <a:endParaRPr lang="es-AR" sz="2400" dirty="0"/>
          </a:p>
        </p:txBody>
      </p:sp>
      <p:sp>
        <p:nvSpPr>
          <p:cNvPr id="2" name="1 Título"/>
          <p:cNvSpPr>
            <a:spLocks noGrp="1"/>
          </p:cNvSpPr>
          <p:nvPr>
            <p:ph type="title"/>
          </p:nvPr>
        </p:nvSpPr>
        <p:spPr/>
        <p:txBody>
          <a:bodyPr>
            <a:normAutofit fontScale="90000"/>
          </a:bodyPr>
          <a:lstStyle/>
          <a:p>
            <a:pPr algn="just"/>
            <a:r>
              <a:rPr lang="es-AR" sz="3600" dirty="0" smtClean="0"/>
              <a:t>Química Biológica								</a:t>
            </a:r>
            <a:r>
              <a:rPr lang="es-AR" sz="3600" dirty="0" err="1" smtClean="0"/>
              <a:t>Lic</a:t>
            </a:r>
            <a:r>
              <a:rPr lang="es-AR" sz="3600" dirty="0" smtClean="0"/>
              <a:t> en Nutrición- 2015</a:t>
            </a:r>
            <a:endParaRPr lang="es-AR" sz="3600" dirty="0"/>
          </a:p>
        </p:txBody>
      </p:sp>
    </p:spTree>
    <p:extLst>
      <p:ext uri="{BB962C8B-B14F-4D97-AF65-F5344CB8AC3E}">
        <p14:creationId xmlns:p14="http://schemas.microsoft.com/office/powerpoint/2010/main" val="31716521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ad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0"/>
            <a:ext cx="7239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1 CuadroTexto"/>
          <p:cNvSpPr txBox="1">
            <a:spLocks noChangeArrowheads="1"/>
          </p:cNvSpPr>
          <p:nvPr/>
        </p:nvSpPr>
        <p:spPr bwMode="auto">
          <a:xfrm>
            <a:off x="1219200" y="533400"/>
            <a:ext cx="1985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AR" sz="2000" b="1">
                <a:solidFill>
                  <a:srgbClr val="000000"/>
                </a:solidFill>
                <a:latin typeface="Arial Rounded MT Bold" pitchFamily="34" charset="0"/>
              </a:rPr>
              <a:t>REPLICACIÓN</a:t>
            </a:r>
            <a:endParaRPr lang="es-AR" altLang="es-AR" sz="2000" b="1">
              <a:solidFill>
                <a:srgbClr val="000000"/>
              </a:solidFill>
              <a:latin typeface="Arial Rounded MT Bold" pitchFamily="34" charset="0"/>
            </a:endParaRPr>
          </a:p>
        </p:txBody>
      </p:sp>
    </p:spTree>
    <p:extLst>
      <p:ext uri="{BB962C8B-B14F-4D97-AF65-F5344CB8AC3E}">
        <p14:creationId xmlns:p14="http://schemas.microsoft.com/office/powerpoint/2010/main" val="1467062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ángulo 4"/>
          <p:cNvSpPr>
            <a:spLocks noGrp="1" noChangeArrowheads="1"/>
          </p:cNvSpPr>
          <p:nvPr>
            <p:ph type="title"/>
          </p:nvPr>
        </p:nvSpPr>
        <p:spPr>
          <a:xfrm>
            <a:off x="533400" y="228600"/>
            <a:ext cx="8305800" cy="838200"/>
          </a:xfrm>
        </p:spPr>
        <p:txBody>
          <a:bodyPr/>
          <a:lstStyle/>
          <a:p>
            <a:pPr eaLnBrk="1" hangingPunct="1"/>
            <a:r>
              <a:rPr lang="en-US" altLang="es-AR" sz="2400" b="1" u="sng" smtClean="0">
                <a:latin typeface="Arial Rounded MT Bold" pitchFamily="34" charset="0"/>
              </a:rPr>
              <a:t>Proceso de Replicación del ADN</a:t>
            </a:r>
          </a:p>
        </p:txBody>
      </p:sp>
      <p:grpSp>
        <p:nvGrpSpPr>
          <p:cNvPr id="17411" name="Grupo 56"/>
          <p:cNvGrpSpPr>
            <a:grpSpLocks/>
          </p:cNvGrpSpPr>
          <p:nvPr/>
        </p:nvGrpSpPr>
        <p:grpSpPr bwMode="auto">
          <a:xfrm>
            <a:off x="300892" y="2278064"/>
            <a:ext cx="3519520" cy="3815232"/>
            <a:chOff x="975" y="1483"/>
            <a:chExt cx="1680" cy="1720"/>
          </a:xfrm>
        </p:grpSpPr>
        <p:grpSp>
          <p:nvGrpSpPr>
            <p:cNvPr id="17415" name="Grupo 8"/>
            <p:cNvGrpSpPr>
              <a:grpSpLocks/>
            </p:cNvGrpSpPr>
            <p:nvPr/>
          </p:nvGrpSpPr>
          <p:grpSpPr bwMode="auto">
            <a:xfrm>
              <a:off x="1215" y="1596"/>
              <a:ext cx="96" cy="224"/>
              <a:chOff x="1872" y="1902"/>
              <a:chExt cx="240" cy="540"/>
            </a:xfrm>
          </p:grpSpPr>
          <p:sp>
            <p:nvSpPr>
              <p:cNvPr id="17436" name="Línea 9"/>
              <p:cNvSpPr>
                <a:spLocks noChangeShapeType="1"/>
              </p:cNvSpPr>
              <p:nvPr/>
            </p:nvSpPr>
            <p:spPr bwMode="auto">
              <a:xfrm>
                <a:off x="1872" y="1902"/>
                <a:ext cx="0" cy="54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37" name="Línea 10"/>
              <p:cNvSpPr>
                <a:spLocks noChangeShapeType="1"/>
              </p:cNvSpPr>
              <p:nvPr/>
            </p:nvSpPr>
            <p:spPr bwMode="auto">
              <a:xfrm>
                <a:off x="2111" y="1902"/>
                <a:ext cx="1" cy="54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17416" name="Grupo 11"/>
            <p:cNvGrpSpPr>
              <a:grpSpLocks/>
            </p:cNvGrpSpPr>
            <p:nvPr/>
          </p:nvGrpSpPr>
          <p:grpSpPr bwMode="auto">
            <a:xfrm>
              <a:off x="1119" y="2164"/>
              <a:ext cx="288" cy="404"/>
              <a:chOff x="1632" y="2802"/>
              <a:chExt cx="720" cy="972"/>
            </a:xfrm>
          </p:grpSpPr>
          <p:sp>
            <p:nvSpPr>
              <p:cNvPr id="17430" name="Línea 12"/>
              <p:cNvSpPr>
                <a:spLocks noChangeShapeType="1"/>
              </p:cNvSpPr>
              <p:nvPr/>
            </p:nvSpPr>
            <p:spPr bwMode="auto">
              <a:xfrm>
                <a:off x="1872" y="2802"/>
                <a:ext cx="1" cy="36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31" name="Línea 13"/>
              <p:cNvSpPr>
                <a:spLocks noChangeShapeType="1"/>
              </p:cNvSpPr>
              <p:nvPr/>
            </p:nvSpPr>
            <p:spPr bwMode="auto">
              <a:xfrm>
                <a:off x="2112" y="2802"/>
                <a:ext cx="1" cy="36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32" name="Línea 14"/>
              <p:cNvSpPr>
                <a:spLocks noChangeShapeType="1"/>
              </p:cNvSpPr>
              <p:nvPr/>
            </p:nvSpPr>
            <p:spPr bwMode="auto">
              <a:xfrm flipH="1">
                <a:off x="1632" y="3162"/>
                <a:ext cx="240" cy="54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33" name="Línea 15"/>
              <p:cNvSpPr>
                <a:spLocks noChangeShapeType="1"/>
              </p:cNvSpPr>
              <p:nvPr/>
            </p:nvSpPr>
            <p:spPr bwMode="auto">
              <a:xfrm>
                <a:off x="2112" y="3162"/>
                <a:ext cx="240" cy="54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34" name="Línea 16"/>
              <p:cNvSpPr>
                <a:spLocks noChangeShapeType="1"/>
              </p:cNvSpPr>
              <p:nvPr/>
            </p:nvSpPr>
            <p:spPr bwMode="auto">
              <a:xfrm rot="420000" flipH="1">
                <a:off x="1816" y="3341"/>
                <a:ext cx="120" cy="432"/>
              </a:xfrm>
              <a:prstGeom prst="line">
                <a:avLst/>
              </a:prstGeom>
              <a:noFill/>
              <a:ln w="50800">
                <a:solidFill>
                  <a:srgbClr val="80808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35" name="Línea 17"/>
              <p:cNvSpPr>
                <a:spLocks noChangeShapeType="1"/>
              </p:cNvSpPr>
              <p:nvPr/>
            </p:nvSpPr>
            <p:spPr bwMode="auto">
              <a:xfrm rot="-360000">
                <a:off x="2059" y="3342"/>
                <a:ext cx="120" cy="432"/>
              </a:xfrm>
              <a:prstGeom prst="line">
                <a:avLst/>
              </a:prstGeom>
              <a:noFill/>
              <a:ln w="50800">
                <a:solidFill>
                  <a:srgbClr val="80808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17417" name="Grupo 18"/>
            <p:cNvGrpSpPr>
              <a:grpSpLocks/>
            </p:cNvGrpSpPr>
            <p:nvPr/>
          </p:nvGrpSpPr>
          <p:grpSpPr bwMode="auto">
            <a:xfrm>
              <a:off x="1092" y="2868"/>
              <a:ext cx="342" cy="224"/>
              <a:chOff x="1564" y="4062"/>
              <a:chExt cx="856" cy="540"/>
            </a:xfrm>
          </p:grpSpPr>
          <p:grpSp>
            <p:nvGrpSpPr>
              <p:cNvPr id="17424" name="Grupo 19"/>
              <p:cNvGrpSpPr>
                <a:grpSpLocks/>
              </p:cNvGrpSpPr>
              <p:nvPr/>
            </p:nvGrpSpPr>
            <p:grpSpPr bwMode="auto">
              <a:xfrm>
                <a:off x="1564" y="4062"/>
                <a:ext cx="188" cy="540"/>
                <a:chOff x="1512" y="4062"/>
                <a:chExt cx="188" cy="540"/>
              </a:xfrm>
            </p:grpSpPr>
            <p:sp>
              <p:nvSpPr>
                <p:cNvPr id="17428" name="Línea 20"/>
                <p:cNvSpPr>
                  <a:spLocks noChangeShapeType="1"/>
                </p:cNvSpPr>
                <p:nvPr/>
              </p:nvSpPr>
              <p:spPr bwMode="auto">
                <a:xfrm>
                  <a:off x="1512" y="4062"/>
                  <a:ext cx="0" cy="54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29" name="Línea 21"/>
                <p:cNvSpPr>
                  <a:spLocks noChangeShapeType="1"/>
                </p:cNvSpPr>
                <p:nvPr/>
              </p:nvSpPr>
              <p:spPr bwMode="auto">
                <a:xfrm>
                  <a:off x="1699" y="4062"/>
                  <a:ext cx="1" cy="540"/>
                </a:xfrm>
                <a:prstGeom prst="line">
                  <a:avLst/>
                </a:prstGeom>
                <a:noFill/>
                <a:ln w="50800">
                  <a:solidFill>
                    <a:srgbClr val="80808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17425" name="Grupo 22"/>
              <p:cNvGrpSpPr>
                <a:grpSpLocks/>
              </p:cNvGrpSpPr>
              <p:nvPr/>
            </p:nvGrpSpPr>
            <p:grpSpPr bwMode="auto">
              <a:xfrm>
                <a:off x="2232" y="4062"/>
                <a:ext cx="188" cy="540"/>
                <a:chOff x="2232" y="4062"/>
                <a:chExt cx="188" cy="540"/>
              </a:xfrm>
            </p:grpSpPr>
            <p:sp>
              <p:nvSpPr>
                <p:cNvPr id="17426" name="Línea 23"/>
                <p:cNvSpPr>
                  <a:spLocks noChangeShapeType="1"/>
                </p:cNvSpPr>
                <p:nvPr/>
              </p:nvSpPr>
              <p:spPr bwMode="auto">
                <a:xfrm>
                  <a:off x="2232" y="4062"/>
                  <a:ext cx="0" cy="540"/>
                </a:xfrm>
                <a:prstGeom prst="line">
                  <a:avLst/>
                </a:prstGeom>
                <a:noFill/>
                <a:ln w="50800">
                  <a:solidFill>
                    <a:srgbClr val="80808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27" name="Línea 24"/>
                <p:cNvSpPr>
                  <a:spLocks noChangeShapeType="1"/>
                </p:cNvSpPr>
                <p:nvPr/>
              </p:nvSpPr>
              <p:spPr bwMode="auto">
                <a:xfrm>
                  <a:off x="2419" y="4062"/>
                  <a:ext cx="1" cy="54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sp>
          <p:nvSpPr>
            <p:cNvPr id="17418" name="Línea 25"/>
            <p:cNvSpPr>
              <a:spLocks noChangeShapeType="1"/>
            </p:cNvSpPr>
            <p:nvPr/>
          </p:nvSpPr>
          <p:spPr bwMode="auto">
            <a:xfrm>
              <a:off x="1263" y="1895"/>
              <a:ext cx="0" cy="225"/>
            </a:xfrm>
            <a:prstGeom prst="line">
              <a:avLst/>
            </a:prstGeom>
            <a:noFill/>
            <a:ln w="1587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17419" name="Línea 26"/>
            <p:cNvSpPr>
              <a:spLocks noChangeShapeType="1"/>
            </p:cNvSpPr>
            <p:nvPr/>
          </p:nvSpPr>
          <p:spPr bwMode="auto">
            <a:xfrm>
              <a:off x="1263" y="2608"/>
              <a:ext cx="1" cy="225"/>
            </a:xfrm>
            <a:prstGeom prst="line">
              <a:avLst/>
            </a:prstGeom>
            <a:noFill/>
            <a:ln w="1587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17420" name="Cuadro de texto 27"/>
            <p:cNvSpPr txBox="1">
              <a:spLocks noChangeArrowheads="1"/>
            </p:cNvSpPr>
            <p:nvPr/>
          </p:nvSpPr>
          <p:spPr bwMode="auto">
            <a:xfrm>
              <a:off x="1503" y="1671"/>
              <a:ext cx="1104" cy="3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s-AR" sz="1200" b="1">
                  <a:solidFill>
                    <a:srgbClr val="000000"/>
                  </a:solidFill>
                  <a:latin typeface="Arial" charset="0"/>
                </a:rPr>
                <a:t>ADN de doble cadena original</a:t>
              </a:r>
              <a:endParaRPr lang="en-US" altLang="es-AR" sz="1200">
                <a:solidFill>
                  <a:srgbClr val="000000"/>
                </a:solidFill>
                <a:latin typeface="Arial" charset="0"/>
              </a:endParaRPr>
            </a:p>
          </p:txBody>
        </p:sp>
        <p:sp>
          <p:nvSpPr>
            <p:cNvPr id="17421" name="Cuadro de texto 28"/>
            <p:cNvSpPr txBox="1">
              <a:spLocks noChangeArrowheads="1"/>
            </p:cNvSpPr>
            <p:nvPr/>
          </p:nvSpPr>
          <p:spPr bwMode="auto">
            <a:xfrm>
              <a:off x="1551" y="2114"/>
              <a:ext cx="1008" cy="4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s-AR" sz="1200" b="1">
                  <a:solidFill>
                    <a:srgbClr val="000000"/>
                  </a:solidFill>
                  <a:latin typeface="Arial" charset="0"/>
                </a:rPr>
                <a:t>Producto intermediario en la replicación semiconservativa</a:t>
              </a:r>
              <a:endParaRPr lang="en-US" altLang="es-AR" sz="1200">
                <a:solidFill>
                  <a:srgbClr val="000000"/>
                </a:solidFill>
                <a:latin typeface="Arial" charset="0"/>
              </a:endParaRPr>
            </a:p>
          </p:txBody>
        </p:sp>
        <p:sp>
          <p:nvSpPr>
            <p:cNvPr id="17422" name="Cuadro de texto 29"/>
            <p:cNvSpPr txBox="1">
              <a:spLocks noChangeArrowheads="1"/>
            </p:cNvSpPr>
            <p:nvPr/>
          </p:nvSpPr>
          <p:spPr bwMode="auto">
            <a:xfrm>
              <a:off x="1647" y="2736"/>
              <a:ext cx="912" cy="40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s-AR" sz="1200" b="1">
                  <a:solidFill>
                    <a:srgbClr val="000000"/>
                  </a:solidFill>
                  <a:latin typeface="Arial" charset="0"/>
                </a:rPr>
                <a:t>Dos moléculas de ADN de doble cadena hijas</a:t>
              </a:r>
              <a:endParaRPr lang="en-US" altLang="es-AR" sz="1200">
                <a:solidFill>
                  <a:srgbClr val="000000"/>
                </a:solidFill>
                <a:latin typeface="Arial" charset="0"/>
              </a:endParaRPr>
            </a:p>
          </p:txBody>
        </p:sp>
        <p:sp>
          <p:nvSpPr>
            <p:cNvPr id="17423" name="Rectángulo 31"/>
            <p:cNvSpPr>
              <a:spLocks noChangeArrowheads="1"/>
            </p:cNvSpPr>
            <p:nvPr/>
          </p:nvSpPr>
          <p:spPr bwMode="auto">
            <a:xfrm>
              <a:off x="975" y="1483"/>
              <a:ext cx="1680" cy="172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sp>
        <p:nvSpPr>
          <p:cNvPr id="17412" name="Cuadro de texto 35"/>
          <p:cNvSpPr txBox="1">
            <a:spLocks noChangeArrowheads="1"/>
          </p:cNvSpPr>
          <p:nvPr/>
        </p:nvSpPr>
        <p:spPr bwMode="auto">
          <a:xfrm>
            <a:off x="5276850" y="1724025"/>
            <a:ext cx="228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en-US" altLang="es-AR" sz="1800">
              <a:solidFill>
                <a:srgbClr val="000000"/>
              </a:solidFill>
              <a:latin typeface="Arial" charset="0"/>
            </a:endParaRPr>
          </a:p>
        </p:txBody>
      </p:sp>
      <p:sp>
        <p:nvSpPr>
          <p:cNvPr id="17413" name="Cuadro de texto 57"/>
          <p:cNvSpPr txBox="1">
            <a:spLocks noChangeArrowheads="1"/>
          </p:cNvSpPr>
          <p:nvPr/>
        </p:nvSpPr>
        <p:spPr bwMode="auto">
          <a:xfrm>
            <a:off x="3923928" y="1923648"/>
            <a:ext cx="4586982"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AR" altLang="es-AR" sz="1800" b="1" dirty="0">
                <a:solidFill>
                  <a:srgbClr val="000000"/>
                </a:solidFill>
                <a:latin typeface="Arial Rounded MT Bold" pitchFamily="34" charset="0"/>
              </a:rPr>
              <a:t>CARACTERISTICAS GENERALES DE LA REPLICACION</a:t>
            </a:r>
          </a:p>
          <a:p>
            <a:pPr eaLnBrk="1" hangingPunct="1">
              <a:spcBef>
                <a:spcPct val="0"/>
              </a:spcBef>
              <a:buFontTx/>
              <a:buNone/>
            </a:pPr>
            <a:r>
              <a:rPr lang="es-AR" altLang="es-AR" sz="2000" dirty="0">
                <a:solidFill>
                  <a:srgbClr val="000000"/>
                </a:solidFill>
                <a:latin typeface="Arial Rounded MT Bold" pitchFamily="34" charset="0"/>
              </a:rPr>
              <a:t>- </a:t>
            </a:r>
            <a:r>
              <a:rPr lang="es-AR" altLang="es-AR" sz="2000" dirty="0" err="1" smtClean="0">
                <a:solidFill>
                  <a:srgbClr val="000000"/>
                </a:solidFill>
                <a:latin typeface="Arial Rounded MT Bold" pitchFamily="34" charset="0"/>
              </a:rPr>
              <a:t>Semiconservativa</a:t>
            </a:r>
            <a:r>
              <a:rPr lang="es-AR" altLang="es-AR" sz="2000" dirty="0" smtClean="0">
                <a:solidFill>
                  <a:srgbClr val="000000"/>
                </a:solidFill>
                <a:latin typeface="Arial Rounded MT Bold" pitchFamily="34" charset="0"/>
              </a:rPr>
              <a:t>.</a:t>
            </a:r>
            <a:endParaRPr lang="es-AR" altLang="es-AR" sz="2000" dirty="0">
              <a:solidFill>
                <a:srgbClr val="000000"/>
              </a:solidFill>
              <a:latin typeface="Arial Rounded MT Bold" pitchFamily="34" charset="0"/>
            </a:endParaRPr>
          </a:p>
          <a:p>
            <a:pPr eaLnBrk="1" hangingPunct="1">
              <a:spcBef>
                <a:spcPct val="0"/>
              </a:spcBef>
              <a:buFontTx/>
              <a:buNone/>
            </a:pPr>
            <a:r>
              <a:rPr lang="es-AR" altLang="es-AR" sz="2000" dirty="0">
                <a:solidFill>
                  <a:srgbClr val="000000"/>
                </a:solidFill>
                <a:latin typeface="Arial Rounded MT Bold" pitchFamily="34" charset="0"/>
              </a:rPr>
              <a:t>- Dirección 5’→ 3’.</a:t>
            </a:r>
          </a:p>
          <a:p>
            <a:pPr eaLnBrk="1" hangingPunct="1">
              <a:spcBef>
                <a:spcPct val="0"/>
              </a:spcBef>
              <a:buFontTx/>
              <a:buChar char="-"/>
            </a:pPr>
            <a:r>
              <a:rPr lang="es-AR" altLang="es-AR" sz="2000" dirty="0">
                <a:solidFill>
                  <a:srgbClr val="000000"/>
                </a:solidFill>
                <a:latin typeface="Arial Rounded MT Bold" pitchFamily="34" charset="0"/>
              </a:rPr>
              <a:t> Hebras </a:t>
            </a:r>
            <a:r>
              <a:rPr lang="es-AR" altLang="es-AR" sz="2000" dirty="0" err="1">
                <a:solidFill>
                  <a:srgbClr val="000000"/>
                </a:solidFill>
                <a:latin typeface="Arial Rounded MT Bold" pitchFamily="34" charset="0"/>
              </a:rPr>
              <a:t>antiparalelas</a:t>
            </a:r>
            <a:r>
              <a:rPr lang="es-AR" altLang="es-AR" sz="2000" dirty="0">
                <a:solidFill>
                  <a:srgbClr val="000000"/>
                </a:solidFill>
                <a:latin typeface="Arial Rounded MT Bold" pitchFamily="34" charset="0"/>
              </a:rPr>
              <a:t>: rezagada y continua.</a:t>
            </a:r>
          </a:p>
          <a:p>
            <a:pPr eaLnBrk="1" hangingPunct="1">
              <a:spcBef>
                <a:spcPct val="0"/>
              </a:spcBef>
              <a:buFontTx/>
              <a:buChar char="-"/>
            </a:pPr>
            <a:r>
              <a:rPr lang="es-AR" altLang="es-AR" sz="2000" dirty="0">
                <a:solidFill>
                  <a:srgbClr val="000000"/>
                </a:solidFill>
                <a:latin typeface="Arial Rounded MT Bold" pitchFamily="34" charset="0"/>
              </a:rPr>
              <a:t> Se lleva a cabo en el núcleo y mitocondrias de células animales y en cloroplastos de células vegetales.</a:t>
            </a:r>
            <a:endParaRPr lang="en-US" altLang="es-AR" sz="2000" dirty="0">
              <a:solidFill>
                <a:srgbClr val="000000"/>
              </a:solidFill>
              <a:latin typeface="Arial Rounded MT Bold" pitchFamily="34" charset="0"/>
            </a:endParaRPr>
          </a:p>
        </p:txBody>
      </p:sp>
    </p:spTree>
    <p:extLst>
      <p:ext uri="{BB962C8B-B14F-4D97-AF65-F5344CB8AC3E}">
        <p14:creationId xmlns:p14="http://schemas.microsoft.com/office/powerpoint/2010/main" val="3254238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ORIGEN DE LA REPLICACIÓN</a:t>
            </a:r>
            <a:endParaRPr lang="es-AR" dirty="0"/>
          </a:p>
        </p:txBody>
      </p:sp>
      <p:sp>
        <p:nvSpPr>
          <p:cNvPr id="3" name="2 Marcador de contenido"/>
          <p:cNvSpPr>
            <a:spLocks noGrp="1"/>
          </p:cNvSpPr>
          <p:nvPr>
            <p:ph idx="1"/>
          </p:nvPr>
        </p:nvSpPr>
        <p:spPr/>
        <p:txBody>
          <a:bodyPr>
            <a:normAutofit lnSpcReduction="10000"/>
          </a:bodyPr>
          <a:lstStyle/>
          <a:p>
            <a:r>
              <a:rPr lang="es-AR" dirty="0" smtClean="0"/>
              <a:t>Toda molécula de ADN a ser replicada tiene un origen de replicación, desde donde se inicia el proceso en ambas direcciones hasta terminar de copiar toda la molécula.</a:t>
            </a:r>
          </a:p>
          <a:p>
            <a:pPr marL="82296" indent="0">
              <a:buNone/>
            </a:pPr>
            <a:endParaRPr lang="es-AR" dirty="0" smtClean="0"/>
          </a:p>
          <a:p>
            <a:r>
              <a:rPr lang="es-AR" dirty="0" smtClean="0"/>
              <a:t>Los sitios de inicio de replicación se llaman burbujas de replicación, cada una tendrá dos horquillas de replicación que irán desenrollando la hélice.</a:t>
            </a:r>
            <a:endParaRPr lang="es-AR" dirty="0"/>
          </a:p>
        </p:txBody>
      </p:sp>
    </p:spTree>
    <p:extLst>
      <p:ext uri="{BB962C8B-B14F-4D97-AF65-F5344CB8AC3E}">
        <p14:creationId xmlns:p14="http://schemas.microsoft.com/office/powerpoint/2010/main" val="14994942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0262" y="1340768"/>
            <a:ext cx="5712097" cy="4204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2843808" y="1475492"/>
            <a:ext cx="1656184" cy="369332"/>
          </a:xfrm>
          <a:prstGeom prst="rect">
            <a:avLst/>
          </a:prstGeom>
          <a:noFill/>
        </p:spPr>
        <p:txBody>
          <a:bodyPr wrap="square" rtlCol="0">
            <a:spAutoFit/>
          </a:bodyPr>
          <a:lstStyle/>
          <a:p>
            <a:r>
              <a:rPr lang="es-AR" dirty="0" smtClean="0"/>
              <a:t>ADN eucariota</a:t>
            </a:r>
            <a:endParaRPr lang="es-AR" dirty="0"/>
          </a:p>
        </p:txBody>
      </p:sp>
      <p:sp>
        <p:nvSpPr>
          <p:cNvPr id="5" name="4 Flecha abajo"/>
          <p:cNvSpPr/>
          <p:nvPr/>
        </p:nvSpPr>
        <p:spPr>
          <a:xfrm>
            <a:off x="3671900" y="1926124"/>
            <a:ext cx="180020" cy="278740"/>
          </a:xfrm>
          <a:prstGeom prst="downArrow">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5 CuadroTexto"/>
          <p:cNvSpPr txBox="1"/>
          <p:nvPr/>
        </p:nvSpPr>
        <p:spPr>
          <a:xfrm>
            <a:off x="6007754" y="476672"/>
            <a:ext cx="1228542" cy="646331"/>
          </a:xfrm>
          <a:prstGeom prst="rect">
            <a:avLst/>
          </a:prstGeom>
          <a:noFill/>
        </p:spPr>
        <p:txBody>
          <a:bodyPr wrap="square" rtlCol="0">
            <a:spAutoFit/>
          </a:bodyPr>
          <a:lstStyle/>
          <a:p>
            <a:r>
              <a:rPr lang="es-AR" dirty="0" smtClean="0"/>
              <a:t>ADN bacteriano</a:t>
            </a:r>
            <a:endParaRPr lang="es-AR" dirty="0"/>
          </a:p>
        </p:txBody>
      </p:sp>
      <p:sp>
        <p:nvSpPr>
          <p:cNvPr id="8" name="7 Flecha abajo"/>
          <p:cNvSpPr/>
          <p:nvPr/>
        </p:nvSpPr>
        <p:spPr>
          <a:xfrm>
            <a:off x="6622025" y="1124744"/>
            <a:ext cx="182223" cy="333966"/>
          </a:xfrm>
          <a:prstGeom prst="downArrow">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4082888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smtClean="0"/>
              <a:t>Dirección de síntesis de las cadenas</a:t>
            </a:r>
            <a:endParaRPr lang="es-AR" dirty="0"/>
          </a:p>
        </p:txBody>
      </p:sp>
      <p:sp>
        <p:nvSpPr>
          <p:cNvPr id="3" name="2 Marcador de contenido"/>
          <p:cNvSpPr>
            <a:spLocks noGrp="1"/>
          </p:cNvSpPr>
          <p:nvPr>
            <p:ph idx="1"/>
          </p:nvPr>
        </p:nvSpPr>
        <p:spPr>
          <a:xfrm>
            <a:off x="971600" y="1724744"/>
            <a:ext cx="7962088" cy="4800600"/>
          </a:xfrm>
        </p:spPr>
        <p:txBody>
          <a:bodyPr>
            <a:normAutofit fontScale="92500" lnSpcReduction="20000"/>
          </a:bodyPr>
          <a:lstStyle/>
          <a:p>
            <a:endParaRPr lang="es-AR" dirty="0" smtClean="0"/>
          </a:p>
          <a:p>
            <a:endParaRPr lang="es-AR" dirty="0"/>
          </a:p>
          <a:p>
            <a:r>
              <a:rPr lang="es-AR" dirty="0" smtClean="0"/>
              <a:t>La síntesis de nuevas cadenas se realiza por unión de un nuevo nucleótido complementario al de la cadena molde, en la posición 3´-OH de la desoxirribosa, siempre se agregan en la dirección 5´   3´.</a:t>
            </a:r>
          </a:p>
          <a:p>
            <a:r>
              <a:rPr lang="es-AR" dirty="0" smtClean="0"/>
              <a:t>La cadena molde es la cadena 3´   5´: cadena líder o hebra continua.</a:t>
            </a:r>
          </a:p>
          <a:p>
            <a:r>
              <a:rPr lang="es-AR" dirty="0" smtClean="0"/>
              <a:t>La otra cadena está en sentido contrario: se sintetiza en forma discontinua: fragmentos de </a:t>
            </a:r>
            <a:r>
              <a:rPr lang="es-AR" dirty="0" err="1" smtClean="0"/>
              <a:t>Okazaki</a:t>
            </a:r>
            <a:r>
              <a:rPr lang="es-AR" dirty="0" smtClean="0"/>
              <a:t>. (cadena retrasada)</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124744"/>
            <a:ext cx="6408712" cy="1346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4 Conector recto de flecha"/>
          <p:cNvCxnSpPr/>
          <p:nvPr/>
        </p:nvCxnSpPr>
        <p:spPr>
          <a:xfrm>
            <a:off x="3203848" y="4318992"/>
            <a:ext cx="36004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6300192" y="4725144"/>
            <a:ext cx="36004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48795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621010"/>
            <a:ext cx="3566438" cy="30240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2492896"/>
            <a:ext cx="4688707" cy="4328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5483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Etapas de la replicación </a:t>
            </a:r>
            <a:endParaRPr lang="es-AR" dirty="0"/>
          </a:p>
        </p:txBody>
      </p:sp>
      <p:sp>
        <p:nvSpPr>
          <p:cNvPr id="3" name="2 Marcador de contenido"/>
          <p:cNvSpPr>
            <a:spLocks noGrp="1"/>
          </p:cNvSpPr>
          <p:nvPr>
            <p:ph idx="1"/>
          </p:nvPr>
        </p:nvSpPr>
        <p:spPr>
          <a:xfrm>
            <a:off x="395536" y="1340768"/>
            <a:ext cx="8538152" cy="5005536"/>
          </a:xfrm>
        </p:spPr>
        <p:txBody>
          <a:bodyPr>
            <a:noAutofit/>
          </a:bodyPr>
          <a:lstStyle/>
          <a:p>
            <a:r>
              <a:rPr lang="es-AR" sz="2400" b="1" dirty="0" smtClean="0"/>
              <a:t>Apertura de la hélice</a:t>
            </a:r>
            <a:r>
              <a:rPr lang="es-AR" sz="2400" dirty="0" smtClean="0"/>
              <a:t>:  </a:t>
            </a:r>
            <a:r>
              <a:rPr lang="es-AR" sz="2400" dirty="0" smtClean="0"/>
              <a:t>se unen proteínas </a:t>
            </a:r>
            <a:r>
              <a:rPr lang="es-AR" sz="2400" dirty="0" smtClean="0"/>
              <a:t>al origen de replicación, </a:t>
            </a:r>
            <a:r>
              <a:rPr lang="es-AR" sz="2400" dirty="0" smtClean="0"/>
              <a:t>las </a:t>
            </a:r>
            <a:r>
              <a:rPr lang="es-AR" sz="2400" b="1" dirty="0" smtClean="0"/>
              <a:t>ADN </a:t>
            </a:r>
            <a:r>
              <a:rPr lang="es-AR" sz="2400" b="1" dirty="0" err="1" smtClean="0"/>
              <a:t>helicasas</a:t>
            </a:r>
            <a:r>
              <a:rPr lang="es-AR" sz="2400" b="1" dirty="0" smtClean="0"/>
              <a:t> </a:t>
            </a:r>
            <a:r>
              <a:rPr lang="es-AR" sz="2400" dirty="0" smtClean="0"/>
              <a:t>separan </a:t>
            </a:r>
            <a:r>
              <a:rPr lang="es-AR" sz="2400" dirty="0" smtClean="0"/>
              <a:t>las uniones puente hidrógeno. Se unen las proteínas de unión a cadena simple (SSB) para evitar que se formen nuevamente. Una </a:t>
            </a:r>
            <a:r>
              <a:rPr lang="es-AR" sz="2400" b="1" dirty="0" err="1" smtClean="0"/>
              <a:t>girasa</a:t>
            </a:r>
            <a:r>
              <a:rPr lang="es-AR" sz="2400" dirty="0" smtClean="0"/>
              <a:t> relaja la tensión generada por la apertura de la horquilla.</a:t>
            </a:r>
          </a:p>
          <a:p>
            <a:r>
              <a:rPr lang="es-AR" sz="2400" b="1" dirty="0" smtClean="0"/>
              <a:t>Inicio de la síntesis: </a:t>
            </a:r>
            <a:r>
              <a:rPr lang="es-AR" sz="2400" dirty="0" smtClean="0"/>
              <a:t>la </a:t>
            </a:r>
            <a:r>
              <a:rPr lang="es-AR" sz="2400" b="1" dirty="0" err="1" smtClean="0"/>
              <a:t>primasa</a:t>
            </a:r>
            <a:r>
              <a:rPr lang="es-AR" sz="2400" dirty="0" smtClean="0"/>
              <a:t> agrega un cebador de ARN sobre el que actuará la ADN polimerasa</a:t>
            </a:r>
          </a:p>
          <a:p>
            <a:r>
              <a:rPr lang="es-AR" sz="2400" b="1" dirty="0" smtClean="0"/>
              <a:t>Síntesis de ADN</a:t>
            </a:r>
            <a:r>
              <a:rPr lang="es-AR" sz="2400" dirty="0" smtClean="0"/>
              <a:t>: una </a:t>
            </a:r>
            <a:r>
              <a:rPr lang="es-AR" sz="2400" b="1" dirty="0" smtClean="0"/>
              <a:t>ADN polimerasa </a:t>
            </a:r>
            <a:r>
              <a:rPr lang="es-AR" sz="2400" dirty="0" smtClean="0"/>
              <a:t>comenzará  agregar nucleótidos en sentido 5´- 3´.</a:t>
            </a:r>
          </a:p>
          <a:p>
            <a:r>
              <a:rPr lang="es-AR" sz="2400" dirty="0"/>
              <a:t>Los cebadores, son eliminados al término de la replicación por </a:t>
            </a:r>
            <a:r>
              <a:rPr lang="es-AR" sz="2400" dirty="0" smtClean="0"/>
              <a:t>otra </a:t>
            </a:r>
            <a:r>
              <a:rPr lang="es-AR" sz="2400" dirty="0"/>
              <a:t>ADN polimerasa </a:t>
            </a:r>
            <a:r>
              <a:rPr lang="es-AR" sz="2400" dirty="0" smtClean="0"/>
              <a:t>y </a:t>
            </a:r>
            <a:r>
              <a:rPr lang="es-AR" sz="2400" dirty="0"/>
              <a:t>reemplazados por ADN (</a:t>
            </a:r>
            <a:r>
              <a:rPr lang="es-AR" sz="2400" dirty="0" err="1"/>
              <a:t>dNTP</a:t>
            </a:r>
            <a:r>
              <a:rPr lang="es-AR" sz="2400" dirty="0" smtClean="0"/>
              <a:t>).</a:t>
            </a:r>
          </a:p>
          <a:p>
            <a:r>
              <a:rPr lang="es-AR" sz="2400" dirty="0" smtClean="0"/>
              <a:t>Después </a:t>
            </a:r>
            <a:r>
              <a:rPr lang="es-AR" sz="2400" dirty="0"/>
              <a:t>que esto sucede, quedan puntos donde el enlace </a:t>
            </a:r>
            <a:r>
              <a:rPr lang="es-AR" sz="2400" dirty="0" err="1"/>
              <a:t>fosfodiéster</a:t>
            </a:r>
            <a:r>
              <a:rPr lang="es-AR" sz="2400" dirty="0"/>
              <a:t> no se ha constituido. </a:t>
            </a:r>
            <a:r>
              <a:rPr lang="es-AR" sz="2400" dirty="0" smtClean="0"/>
              <a:t>Estos </a:t>
            </a:r>
            <a:r>
              <a:rPr lang="es-AR" sz="2400" dirty="0"/>
              <a:t>cortes son sellados por enzimas llamadas </a:t>
            </a:r>
            <a:r>
              <a:rPr lang="es-AR" sz="2400" b="1" dirty="0"/>
              <a:t>ADN LIGASAS.</a:t>
            </a:r>
          </a:p>
          <a:p>
            <a:endParaRPr lang="es-AR" sz="2400" b="1" dirty="0" smtClean="0"/>
          </a:p>
          <a:p>
            <a:pPr marL="82296" indent="0">
              <a:buNone/>
            </a:pPr>
            <a:endParaRPr lang="es-AR" sz="2400" b="1" dirty="0"/>
          </a:p>
        </p:txBody>
      </p:sp>
    </p:spTree>
    <p:extLst>
      <p:ext uri="{BB962C8B-B14F-4D97-AF65-F5344CB8AC3E}">
        <p14:creationId xmlns:p14="http://schemas.microsoft.com/office/powerpoint/2010/main" val="2647465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Replicación ADN </a:t>
            </a:r>
            <a:r>
              <a:rPr lang="es-AR" dirty="0" smtClean="0"/>
              <a:t>eucariota</a:t>
            </a:r>
            <a:endParaRPr lang="es-AR" dirty="0"/>
          </a:p>
        </p:txBody>
      </p:sp>
      <p:sp>
        <p:nvSpPr>
          <p:cNvPr id="3" name="2 Marcador de contenido"/>
          <p:cNvSpPr>
            <a:spLocks noGrp="1"/>
          </p:cNvSpPr>
          <p:nvPr>
            <p:ph idx="1"/>
          </p:nvPr>
        </p:nvSpPr>
        <p:spPr/>
        <p:txBody>
          <a:bodyPr/>
          <a:lstStyle/>
          <a:p>
            <a:r>
              <a:rPr lang="es-AR" dirty="0" smtClean="0"/>
              <a:t>Las moléculas son lineales y de gran longitud: presentan varios orígenes de replicación.</a:t>
            </a:r>
          </a:p>
          <a:p>
            <a:r>
              <a:rPr lang="es-AR" dirty="0" smtClean="0"/>
              <a:t>Requieren de procesos de control para que inicien todos al mismo tiempo y no se produzcan copias extra de algunos sectores.</a:t>
            </a:r>
          </a:p>
          <a:p>
            <a:r>
              <a:rPr lang="es-AR" dirty="0" smtClean="0"/>
              <a:t>Requiere la acción de </a:t>
            </a:r>
            <a:r>
              <a:rPr lang="es-AR" dirty="0" err="1" smtClean="0"/>
              <a:t>telomerasas</a:t>
            </a:r>
            <a:r>
              <a:rPr lang="es-AR" dirty="0" smtClean="0"/>
              <a:t> para rellenar los extremos lineales</a:t>
            </a:r>
            <a:endParaRPr lang="es-AR" dirty="0"/>
          </a:p>
        </p:txBody>
      </p:sp>
    </p:spTree>
    <p:extLst>
      <p:ext uri="{BB962C8B-B14F-4D97-AF65-F5344CB8AC3E}">
        <p14:creationId xmlns:p14="http://schemas.microsoft.com/office/powerpoint/2010/main" val="16475298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uadro de texto 5"/>
          <p:cNvSpPr txBox="1">
            <a:spLocks noChangeArrowheads="1"/>
          </p:cNvSpPr>
          <p:nvPr/>
        </p:nvSpPr>
        <p:spPr bwMode="auto">
          <a:xfrm>
            <a:off x="655638" y="333375"/>
            <a:ext cx="1066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s-AR" sz="1800">
              <a:solidFill>
                <a:srgbClr val="000000"/>
              </a:solidFill>
              <a:latin typeface="Arial" charset="0"/>
            </a:endParaRPr>
          </a:p>
        </p:txBody>
      </p:sp>
      <p:sp>
        <p:nvSpPr>
          <p:cNvPr id="21507" name="Cuadro de texto 113"/>
          <p:cNvSpPr txBox="1">
            <a:spLocks noChangeArrowheads="1"/>
          </p:cNvSpPr>
          <p:nvPr/>
        </p:nvSpPr>
        <p:spPr bwMode="auto">
          <a:xfrm>
            <a:off x="684213" y="349250"/>
            <a:ext cx="79914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2400" b="1" u="sng">
                <a:solidFill>
                  <a:srgbClr val="000000"/>
                </a:solidFill>
                <a:latin typeface="Arial" charset="0"/>
              </a:rPr>
              <a:t>Representación esquemática de la replicación del ADN</a:t>
            </a:r>
          </a:p>
        </p:txBody>
      </p:sp>
      <p:grpSp>
        <p:nvGrpSpPr>
          <p:cNvPr id="21508" name="Grupo 120"/>
          <p:cNvGrpSpPr>
            <a:grpSpLocks/>
          </p:cNvGrpSpPr>
          <p:nvPr/>
        </p:nvGrpSpPr>
        <p:grpSpPr bwMode="auto">
          <a:xfrm>
            <a:off x="217488" y="857250"/>
            <a:ext cx="8672512" cy="5495925"/>
            <a:chOff x="249" y="434"/>
            <a:chExt cx="5353" cy="3359"/>
          </a:xfrm>
        </p:grpSpPr>
        <p:grpSp>
          <p:nvGrpSpPr>
            <p:cNvPr id="21510" name="Grupo 119"/>
            <p:cNvGrpSpPr>
              <a:grpSpLocks/>
            </p:cNvGrpSpPr>
            <p:nvPr/>
          </p:nvGrpSpPr>
          <p:grpSpPr bwMode="auto">
            <a:xfrm>
              <a:off x="295" y="654"/>
              <a:ext cx="2585" cy="3091"/>
              <a:chOff x="431" y="506"/>
              <a:chExt cx="2585" cy="3091"/>
            </a:xfrm>
          </p:grpSpPr>
          <p:grpSp>
            <p:nvGrpSpPr>
              <p:cNvPr id="21553" name="Grupo 116"/>
              <p:cNvGrpSpPr>
                <a:grpSpLocks/>
              </p:cNvGrpSpPr>
              <p:nvPr/>
            </p:nvGrpSpPr>
            <p:grpSpPr bwMode="auto">
              <a:xfrm>
                <a:off x="431" y="506"/>
                <a:ext cx="2547" cy="2380"/>
                <a:chOff x="1085" y="498"/>
                <a:chExt cx="2769" cy="2592"/>
              </a:xfrm>
            </p:grpSpPr>
            <p:sp>
              <p:nvSpPr>
                <p:cNvPr id="21577" name="Línea 22"/>
                <p:cNvSpPr>
                  <a:spLocks noChangeShapeType="1"/>
                </p:cNvSpPr>
                <p:nvPr/>
              </p:nvSpPr>
              <p:spPr bwMode="auto">
                <a:xfrm>
                  <a:off x="2237" y="2226"/>
                  <a:ext cx="0" cy="864"/>
                </a:xfrm>
                <a:prstGeom prst="line">
                  <a:avLst/>
                </a:prstGeom>
                <a:noFill/>
                <a:ln w="12700">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78" name="Cuadro de texto 24"/>
                <p:cNvSpPr txBox="1">
                  <a:spLocks noChangeArrowheads="1"/>
                </p:cNvSpPr>
                <p:nvPr/>
              </p:nvSpPr>
              <p:spPr bwMode="auto">
                <a:xfrm>
                  <a:off x="2167" y="498"/>
                  <a:ext cx="1687"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n-US" altLang="es-AR" sz="1000" b="1">
                      <a:solidFill>
                        <a:srgbClr val="000000"/>
                      </a:solidFill>
                      <a:latin typeface="Arial" charset="0"/>
                    </a:rPr>
                    <a:t>1-</a:t>
                  </a:r>
                  <a:r>
                    <a:rPr lang="en-US" altLang="es-AR" sz="1000" b="1" i="1" u="sng">
                      <a:solidFill>
                        <a:srgbClr val="000000"/>
                      </a:solidFill>
                      <a:latin typeface="Arial" charset="0"/>
                    </a:rPr>
                    <a:t>Iniciación</a:t>
                  </a:r>
                  <a:r>
                    <a:rPr lang="en-US" altLang="es-AR" sz="1000" b="1">
                      <a:solidFill>
                        <a:srgbClr val="000000"/>
                      </a:solidFill>
                      <a:latin typeface="Arial" charset="0"/>
                    </a:rPr>
                    <a:t>. Desenrollamiento de la doble hélice por acción de la </a:t>
                  </a:r>
                  <a:r>
                    <a:rPr lang="en-US" altLang="es-AR" sz="1000" b="1" i="1">
                      <a:solidFill>
                        <a:srgbClr val="000000"/>
                      </a:solidFill>
                      <a:latin typeface="Arial" charset="0"/>
                    </a:rPr>
                    <a:t>HELICASA</a:t>
                  </a:r>
                  <a:r>
                    <a:rPr lang="en-US" altLang="es-AR" sz="1000" b="1">
                      <a:solidFill>
                        <a:srgbClr val="000000"/>
                      </a:solidFill>
                      <a:latin typeface="Arial" charset="0"/>
                    </a:rPr>
                    <a:t>, separación de las hebras y síntesis de la nueva cadena conductora en dirección 5’---3’, por la </a:t>
                  </a:r>
                  <a:r>
                    <a:rPr lang="en-US" altLang="es-AR" sz="1000" b="1" i="1">
                      <a:solidFill>
                        <a:srgbClr val="000000"/>
                      </a:solidFill>
                      <a:latin typeface="Arial" charset="0"/>
                    </a:rPr>
                    <a:t>POLIMERASA III</a:t>
                  </a:r>
                  <a:r>
                    <a:rPr lang="en-US" altLang="es-AR" sz="1000" b="1">
                      <a:solidFill>
                        <a:srgbClr val="000000"/>
                      </a:solidFill>
                      <a:latin typeface="Arial" charset="0"/>
                    </a:rPr>
                    <a:t> .</a:t>
                  </a:r>
                </a:p>
              </p:txBody>
            </p:sp>
            <p:grpSp>
              <p:nvGrpSpPr>
                <p:cNvPr id="21579" name="Grupo 28"/>
                <p:cNvGrpSpPr>
                  <a:grpSpLocks/>
                </p:cNvGrpSpPr>
                <p:nvPr/>
              </p:nvGrpSpPr>
              <p:grpSpPr bwMode="auto">
                <a:xfrm>
                  <a:off x="1085" y="714"/>
                  <a:ext cx="2160" cy="864"/>
                  <a:chOff x="2472" y="1980"/>
                  <a:chExt cx="5400" cy="2160"/>
                </a:xfrm>
              </p:grpSpPr>
              <p:grpSp>
                <p:nvGrpSpPr>
                  <p:cNvPr id="21604" name="Grupo 29"/>
                  <p:cNvGrpSpPr>
                    <a:grpSpLocks/>
                  </p:cNvGrpSpPr>
                  <p:nvPr/>
                </p:nvGrpSpPr>
                <p:grpSpPr bwMode="auto">
                  <a:xfrm>
                    <a:off x="2832" y="2160"/>
                    <a:ext cx="4680" cy="900"/>
                    <a:chOff x="3093" y="3645"/>
                    <a:chExt cx="3510" cy="675"/>
                  </a:xfrm>
                </p:grpSpPr>
                <p:sp>
                  <p:nvSpPr>
                    <p:cNvPr id="21620" name="Línea 30"/>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621" name="Línea 31"/>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21605" name="Grupo 32"/>
                  <p:cNvGrpSpPr>
                    <a:grpSpLocks/>
                  </p:cNvGrpSpPr>
                  <p:nvPr/>
                </p:nvGrpSpPr>
                <p:grpSpPr bwMode="auto">
                  <a:xfrm flipV="1">
                    <a:off x="2832" y="3240"/>
                    <a:ext cx="4680" cy="720"/>
                    <a:chOff x="3093" y="3645"/>
                    <a:chExt cx="3510" cy="675"/>
                  </a:xfrm>
                </p:grpSpPr>
                <p:sp>
                  <p:nvSpPr>
                    <p:cNvPr id="21618" name="Línea 33"/>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619" name="Línea 34"/>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1606" name="Línea 35"/>
                  <p:cNvSpPr>
                    <a:spLocks noChangeShapeType="1"/>
                  </p:cNvSpPr>
                  <p:nvPr/>
                </p:nvSpPr>
                <p:spPr bwMode="auto">
                  <a:xfrm>
                    <a:off x="2832" y="2340"/>
                    <a:ext cx="1560" cy="720"/>
                  </a:xfrm>
                  <a:prstGeom prst="line">
                    <a:avLst/>
                  </a:prstGeom>
                  <a:noFill/>
                  <a:ln w="50800">
                    <a:solidFill>
                      <a:srgbClr val="80808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607" name="Cuadro de texto 36"/>
                  <p:cNvSpPr txBox="1">
                    <a:spLocks noChangeArrowheads="1"/>
                  </p:cNvSpPr>
                  <p:nvPr/>
                </p:nvSpPr>
                <p:spPr bwMode="auto">
                  <a:xfrm>
                    <a:off x="2592" y="1980"/>
                    <a:ext cx="240"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608" name="Cuadro de texto 37"/>
                  <p:cNvSpPr txBox="1">
                    <a:spLocks noChangeArrowheads="1"/>
                  </p:cNvSpPr>
                  <p:nvPr/>
                </p:nvSpPr>
                <p:spPr bwMode="auto">
                  <a:xfrm>
                    <a:off x="7632" y="3240"/>
                    <a:ext cx="240"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609" name="Cuadro de texto 38"/>
                  <p:cNvSpPr txBox="1">
                    <a:spLocks noChangeArrowheads="1"/>
                  </p:cNvSpPr>
                  <p:nvPr/>
                </p:nvSpPr>
                <p:spPr bwMode="auto">
                  <a:xfrm>
                    <a:off x="2472" y="360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610" name="Cuadro de texto 39"/>
                  <p:cNvSpPr txBox="1">
                    <a:spLocks noChangeArrowheads="1"/>
                  </p:cNvSpPr>
                  <p:nvPr/>
                </p:nvSpPr>
                <p:spPr bwMode="auto">
                  <a:xfrm>
                    <a:off x="2592" y="396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611" name="Cuadro de texto 40"/>
                  <p:cNvSpPr txBox="1">
                    <a:spLocks noChangeArrowheads="1"/>
                  </p:cNvSpPr>
                  <p:nvPr/>
                </p:nvSpPr>
                <p:spPr bwMode="auto">
                  <a:xfrm>
                    <a:off x="3552" y="324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612" name="Cuadro de texto 41"/>
                  <p:cNvSpPr txBox="1">
                    <a:spLocks noChangeArrowheads="1"/>
                  </p:cNvSpPr>
                  <p:nvPr/>
                </p:nvSpPr>
                <p:spPr bwMode="auto">
                  <a:xfrm>
                    <a:off x="7632" y="288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613" name="Cuadro de texto 42"/>
                  <p:cNvSpPr txBox="1">
                    <a:spLocks noChangeArrowheads="1"/>
                  </p:cNvSpPr>
                  <p:nvPr/>
                </p:nvSpPr>
                <p:spPr bwMode="auto">
                  <a:xfrm>
                    <a:off x="2592" y="234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grpSp>
                <p:nvGrpSpPr>
                  <p:cNvPr id="21614" name="Grupo 43"/>
                  <p:cNvGrpSpPr>
                    <a:grpSpLocks/>
                  </p:cNvGrpSpPr>
                  <p:nvPr/>
                </p:nvGrpSpPr>
                <p:grpSpPr bwMode="auto">
                  <a:xfrm>
                    <a:off x="2712" y="3485"/>
                    <a:ext cx="768" cy="230"/>
                    <a:chOff x="2712" y="3485"/>
                    <a:chExt cx="768" cy="230"/>
                  </a:xfrm>
                </p:grpSpPr>
                <p:sp>
                  <p:nvSpPr>
                    <p:cNvPr id="21616" name="Rectángulo 44"/>
                    <p:cNvSpPr>
                      <a:spLocks noChangeArrowheads="1"/>
                    </p:cNvSpPr>
                    <p:nvPr/>
                  </p:nvSpPr>
                  <p:spPr bwMode="auto">
                    <a:xfrm rot="-1202233">
                      <a:off x="2712" y="3600"/>
                      <a:ext cx="600" cy="115"/>
                    </a:xfrm>
                    <a:prstGeom prst="rect">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617" name="Rectángulo 45" descr="Dark downward diagonal"/>
                    <p:cNvSpPr>
                      <a:spLocks noChangeArrowheads="1"/>
                    </p:cNvSpPr>
                    <p:nvPr/>
                  </p:nvSpPr>
                  <p:spPr bwMode="auto">
                    <a:xfrm rot="-1202233">
                      <a:off x="3192" y="3485"/>
                      <a:ext cx="288" cy="115"/>
                    </a:xfrm>
                    <a:prstGeom prst="rect">
                      <a:avLst/>
                    </a:prstGeom>
                    <a:pattFill prst="dkDnDiag">
                      <a:fgClr>
                        <a:srgbClr val="000000"/>
                      </a:fgClr>
                      <a:bgClr>
                        <a:srgbClr val="FFFFFF"/>
                      </a:bgClr>
                    </a:patt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sp>
                <p:nvSpPr>
                  <p:cNvPr id="21615" name="Cuadro de texto 46"/>
                  <p:cNvSpPr txBox="1">
                    <a:spLocks noChangeArrowheads="1"/>
                  </p:cNvSpPr>
                  <p:nvPr/>
                </p:nvSpPr>
                <p:spPr bwMode="auto">
                  <a:xfrm>
                    <a:off x="4272" y="306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grpSp>
            <p:sp>
              <p:nvSpPr>
                <p:cNvPr id="21580" name="Línea 47"/>
                <p:cNvSpPr>
                  <a:spLocks noChangeShapeType="1"/>
                </p:cNvSpPr>
                <p:nvPr/>
              </p:nvSpPr>
              <p:spPr bwMode="auto">
                <a:xfrm>
                  <a:off x="2237" y="1290"/>
                  <a:ext cx="0" cy="648"/>
                </a:xfrm>
                <a:prstGeom prst="line">
                  <a:avLst/>
                </a:prstGeom>
                <a:noFill/>
                <a:ln w="12700">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81" name="Cuadro de texto 48"/>
                <p:cNvSpPr txBox="1">
                  <a:spLocks noChangeArrowheads="1"/>
                </p:cNvSpPr>
                <p:nvPr/>
              </p:nvSpPr>
              <p:spPr bwMode="auto">
                <a:xfrm>
                  <a:off x="2333" y="1722"/>
                  <a:ext cx="134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n-US" altLang="es-AR" sz="1000" b="1">
                      <a:solidFill>
                        <a:srgbClr val="000000"/>
                      </a:solidFill>
                      <a:latin typeface="Arial" charset="0"/>
                    </a:rPr>
                    <a:t>2</a:t>
                  </a:r>
                  <a:r>
                    <a:rPr lang="en-US" altLang="es-AR" sz="1000" b="1" u="sng">
                      <a:solidFill>
                        <a:srgbClr val="000000"/>
                      </a:solidFill>
                      <a:latin typeface="Arial" charset="0"/>
                    </a:rPr>
                    <a:t>-</a:t>
                  </a:r>
                  <a:r>
                    <a:rPr lang="en-US" altLang="es-AR" sz="1000" b="1" i="1" u="sng">
                      <a:solidFill>
                        <a:srgbClr val="000000"/>
                      </a:solidFill>
                      <a:latin typeface="Arial" charset="0"/>
                    </a:rPr>
                    <a:t>Iniciación</a:t>
                  </a:r>
                  <a:r>
                    <a:rPr lang="en-US" altLang="es-AR" sz="1000" b="1">
                      <a:solidFill>
                        <a:srgbClr val="000000"/>
                      </a:solidFill>
                      <a:latin typeface="Arial" charset="0"/>
                    </a:rPr>
                    <a:t>. Síntesis del ARN cebador por la </a:t>
                  </a:r>
                  <a:r>
                    <a:rPr lang="en-US" altLang="es-AR" sz="1000" b="1" i="1">
                      <a:solidFill>
                        <a:srgbClr val="000000"/>
                      </a:solidFill>
                      <a:latin typeface="Arial" charset="0"/>
                    </a:rPr>
                    <a:t>PRIMASA</a:t>
                  </a:r>
                  <a:r>
                    <a:rPr lang="en-US" altLang="es-AR" sz="1000" b="1">
                      <a:solidFill>
                        <a:srgbClr val="000000"/>
                      </a:solidFill>
                      <a:latin typeface="Arial" charset="0"/>
                    </a:rPr>
                    <a:t>.</a:t>
                  </a:r>
                </a:p>
              </p:txBody>
            </p:sp>
            <p:grpSp>
              <p:nvGrpSpPr>
                <p:cNvPr id="21582" name="Grupo 49"/>
                <p:cNvGrpSpPr>
                  <a:grpSpLocks/>
                </p:cNvGrpSpPr>
                <p:nvPr/>
              </p:nvGrpSpPr>
              <p:grpSpPr bwMode="auto">
                <a:xfrm>
                  <a:off x="1085" y="1650"/>
                  <a:ext cx="2160" cy="1008"/>
                  <a:chOff x="2472" y="4320"/>
                  <a:chExt cx="5400" cy="2520"/>
                </a:xfrm>
              </p:grpSpPr>
              <p:grpSp>
                <p:nvGrpSpPr>
                  <p:cNvPr id="21583" name="Grupo 50"/>
                  <p:cNvGrpSpPr>
                    <a:grpSpLocks/>
                  </p:cNvGrpSpPr>
                  <p:nvPr/>
                </p:nvGrpSpPr>
                <p:grpSpPr bwMode="auto">
                  <a:xfrm>
                    <a:off x="2472" y="4320"/>
                    <a:ext cx="5400" cy="2160"/>
                    <a:chOff x="2472" y="4320"/>
                    <a:chExt cx="5400" cy="2160"/>
                  </a:xfrm>
                </p:grpSpPr>
                <p:sp>
                  <p:nvSpPr>
                    <p:cNvPr id="21586" name="Cuadro de texto 51"/>
                    <p:cNvSpPr txBox="1">
                      <a:spLocks noChangeArrowheads="1"/>
                    </p:cNvSpPr>
                    <p:nvPr/>
                  </p:nvSpPr>
                  <p:spPr bwMode="auto">
                    <a:xfrm>
                      <a:off x="2592" y="630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grpSp>
                  <p:nvGrpSpPr>
                    <p:cNvPr id="21587" name="Grupo 52"/>
                    <p:cNvGrpSpPr>
                      <a:grpSpLocks/>
                    </p:cNvGrpSpPr>
                    <p:nvPr/>
                  </p:nvGrpSpPr>
                  <p:grpSpPr bwMode="auto">
                    <a:xfrm>
                      <a:off x="2472" y="4320"/>
                      <a:ext cx="5400" cy="1980"/>
                      <a:chOff x="2592" y="4680"/>
                      <a:chExt cx="5400" cy="1980"/>
                    </a:xfrm>
                  </p:grpSpPr>
                  <p:sp>
                    <p:nvSpPr>
                      <p:cNvPr id="21588" name="Rectángulo 53" descr="Dark upward diagonal"/>
                      <p:cNvSpPr>
                        <a:spLocks noChangeArrowheads="1"/>
                      </p:cNvSpPr>
                      <p:nvPr/>
                    </p:nvSpPr>
                    <p:spPr bwMode="auto">
                      <a:xfrm rot="-1202233">
                        <a:off x="3984" y="5940"/>
                        <a:ext cx="288" cy="115"/>
                      </a:xfrm>
                      <a:prstGeom prst="rect">
                        <a:avLst/>
                      </a:prstGeom>
                      <a:pattFill prst="dkUpDiag">
                        <a:fgClr>
                          <a:srgbClr val="000000"/>
                        </a:fgClr>
                        <a:bgClr>
                          <a:srgbClr val="FFFFFF"/>
                        </a:bgClr>
                      </a:patt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nvGrpSpPr>
                      <p:cNvPr id="21589" name="Grupo 54"/>
                      <p:cNvGrpSpPr>
                        <a:grpSpLocks/>
                      </p:cNvGrpSpPr>
                      <p:nvPr/>
                    </p:nvGrpSpPr>
                    <p:grpSpPr bwMode="auto">
                      <a:xfrm>
                        <a:off x="2952" y="4860"/>
                        <a:ext cx="4680" cy="900"/>
                        <a:chOff x="3093" y="3645"/>
                        <a:chExt cx="3510" cy="675"/>
                      </a:xfrm>
                    </p:grpSpPr>
                    <p:sp>
                      <p:nvSpPr>
                        <p:cNvPr id="21602" name="Línea 55"/>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603" name="Línea 56"/>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21590" name="Grupo 57"/>
                      <p:cNvGrpSpPr>
                        <a:grpSpLocks/>
                      </p:cNvGrpSpPr>
                      <p:nvPr/>
                    </p:nvGrpSpPr>
                    <p:grpSpPr bwMode="auto">
                      <a:xfrm flipV="1">
                        <a:off x="2952" y="5940"/>
                        <a:ext cx="4680" cy="720"/>
                        <a:chOff x="3093" y="3645"/>
                        <a:chExt cx="3510" cy="675"/>
                      </a:xfrm>
                    </p:grpSpPr>
                    <p:sp>
                      <p:nvSpPr>
                        <p:cNvPr id="21600" name="Línea 58"/>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601" name="Línea 59"/>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1591" name="Línea 60"/>
                      <p:cNvSpPr>
                        <a:spLocks noChangeShapeType="1"/>
                      </p:cNvSpPr>
                      <p:nvPr/>
                    </p:nvSpPr>
                    <p:spPr bwMode="auto">
                      <a:xfrm>
                        <a:off x="2952" y="5040"/>
                        <a:ext cx="1560" cy="720"/>
                      </a:xfrm>
                      <a:prstGeom prst="line">
                        <a:avLst/>
                      </a:prstGeom>
                      <a:noFill/>
                      <a:ln w="50800">
                        <a:solidFill>
                          <a:srgbClr val="80808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92" name="Cuadro de texto 61"/>
                      <p:cNvSpPr txBox="1">
                        <a:spLocks noChangeArrowheads="1"/>
                      </p:cNvSpPr>
                      <p:nvPr/>
                    </p:nvSpPr>
                    <p:spPr bwMode="auto">
                      <a:xfrm>
                        <a:off x="2712" y="4680"/>
                        <a:ext cx="240"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93" name="Cuadro de texto 62"/>
                      <p:cNvSpPr txBox="1">
                        <a:spLocks noChangeArrowheads="1"/>
                      </p:cNvSpPr>
                      <p:nvPr/>
                    </p:nvSpPr>
                    <p:spPr bwMode="auto">
                      <a:xfrm>
                        <a:off x="7752" y="5940"/>
                        <a:ext cx="240"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94" name="Cuadro de texto 63"/>
                      <p:cNvSpPr txBox="1">
                        <a:spLocks noChangeArrowheads="1"/>
                      </p:cNvSpPr>
                      <p:nvPr/>
                    </p:nvSpPr>
                    <p:spPr bwMode="auto">
                      <a:xfrm>
                        <a:off x="2592" y="630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95" name="Cuadro de texto 64"/>
                      <p:cNvSpPr txBox="1">
                        <a:spLocks noChangeArrowheads="1"/>
                      </p:cNvSpPr>
                      <p:nvPr/>
                    </p:nvSpPr>
                    <p:spPr bwMode="auto">
                      <a:xfrm>
                        <a:off x="7752" y="558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96" name="Cuadro de texto 65"/>
                      <p:cNvSpPr txBox="1">
                        <a:spLocks noChangeArrowheads="1"/>
                      </p:cNvSpPr>
                      <p:nvPr/>
                    </p:nvSpPr>
                    <p:spPr bwMode="auto">
                      <a:xfrm>
                        <a:off x="2712" y="504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grpSp>
                    <p:nvGrpSpPr>
                      <p:cNvPr id="21597" name="Grupo 66"/>
                      <p:cNvGrpSpPr>
                        <a:grpSpLocks/>
                      </p:cNvGrpSpPr>
                      <p:nvPr/>
                    </p:nvGrpSpPr>
                    <p:grpSpPr bwMode="auto">
                      <a:xfrm>
                        <a:off x="2832" y="6185"/>
                        <a:ext cx="768" cy="230"/>
                        <a:chOff x="2712" y="3485"/>
                        <a:chExt cx="768" cy="230"/>
                      </a:xfrm>
                    </p:grpSpPr>
                    <p:sp>
                      <p:nvSpPr>
                        <p:cNvPr id="21598" name="Rectángulo 67"/>
                        <p:cNvSpPr>
                          <a:spLocks noChangeArrowheads="1"/>
                        </p:cNvSpPr>
                        <p:nvPr/>
                      </p:nvSpPr>
                      <p:spPr bwMode="auto">
                        <a:xfrm rot="-1202233">
                          <a:off x="2712" y="3600"/>
                          <a:ext cx="600" cy="115"/>
                        </a:xfrm>
                        <a:prstGeom prst="rect">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599" name="Rectángulo 68" descr="Dark downward diagonal"/>
                        <p:cNvSpPr>
                          <a:spLocks noChangeArrowheads="1"/>
                        </p:cNvSpPr>
                        <p:nvPr/>
                      </p:nvSpPr>
                      <p:spPr bwMode="auto">
                        <a:xfrm rot="-1202233">
                          <a:off x="3192" y="3485"/>
                          <a:ext cx="288" cy="115"/>
                        </a:xfrm>
                        <a:prstGeom prst="rect">
                          <a:avLst/>
                        </a:prstGeom>
                        <a:pattFill prst="dkDnDiag">
                          <a:fgClr>
                            <a:srgbClr val="000000"/>
                          </a:fgClr>
                          <a:bgClr>
                            <a:srgbClr val="FFFFFF"/>
                          </a:bgClr>
                        </a:patt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grpSp>
              </p:grpSp>
              <p:sp>
                <p:nvSpPr>
                  <p:cNvPr id="21584" name="Cuadro de texto 69"/>
                  <p:cNvSpPr txBox="1">
                    <a:spLocks noChangeArrowheads="1"/>
                  </p:cNvSpPr>
                  <p:nvPr/>
                </p:nvSpPr>
                <p:spPr bwMode="auto">
                  <a:xfrm>
                    <a:off x="3672" y="6480"/>
                    <a:ext cx="120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n-US" altLang="es-AR" sz="900">
                        <a:solidFill>
                          <a:srgbClr val="000000"/>
                        </a:solidFill>
                        <a:latin typeface="Arial" charset="0"/>
                      </a:rPr>
                      <a:t> </a:t>
                    </a:r>
                    <a:r>
                      <a:rPr lang="en-US" altLang="es-AR" sz="900" b="1">
                        <a:solidFill>
                          <a:srgbClr val="000000"/>
                        </a:solidFill>
                        <a:latin typeface="Arial" charset="0"/>
                      </a:rPr>
                      <a:t>ARN cebador</a:t>
                    </a:r>
                    <a:endParaRPr lang="en-US" altLang="es-AR" sz="1800">
                      <a:solidFill>
                        <a:srgbClr val="000000"/>
                      </a:solidFill>
                      <a:latin typeface="Arial" charset="0"/>
                    </a:endParaRPr>
                  </a:p>
                </p:txBody>
              </p:sp>
              <p:sp>
                <p:nvSpPr>
                  <p:cNvPr id="21585" name="Línea 70"/>
                  <p:cNvSpPr>
                    <a:spLocks noChangeShapeType="1"/>
                  </p:cNvSpPr>
                  <p:nvPr/>
                </p:nvSpPr>
                <p:spPr bwMode="auto">
                  <a:xfrm flipV="1">
                    <a:off x="3912" y="5760"/>
                    <a:ext cx="0" cy="720"/>
                  </a:xfrm>
                  <a:prstGeom prst="line">
                    <a:avLst/>
                  </a:prstGeom>
                  <a:noFill/>
                  <a:ln w="12700">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grpSp>
          <p:grpSp>
            <p:nvGrpSpPr>
              <p:cNvPr id="21554" name="Grupo 117"/>
              <p:cNvGrpSpPr>
                <a:grpSpLocks/>
              </p:cNvGrpSpPr>
              <p:nvPr/>
            </p:nvGrpSpPr>
            <p:grpSpPr bwMode="auto">
              <a:xfrm>
                <a:off x="476" y="2614"/>
                <a:ext cx="2540" cy="983"/>
                <a:chOff x="3016" y="754"/>
                <a:chExt cx="2540" cy="983"/>
              </a:xfrm>
            </p:grpSpPr>
            <p:sp>
              <p:nvSpPr>
                <p:cNvPr id="21555" name="Cuadro de texto 25"/>
                <p:cNvSpPr txBox="1">
                  <a:spLocks noChangeArrowheads="1"/>
                </p:cNvSpPr>
                <p:nvPr/>
              </p:nvSpPr>
              <p:spPr bwMode="auto">
                <a:xfrm>
                  <a:off x="4111" y="754"/>
                  <a:ext cx="1445" cy="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n-US" altLang="es-AR" sz="1000" b="1">
                      <a:solidFill>
                        <a:srgbClr val="000000"/>
                      </a:solidFill>
                      <a:latin typeface="Arial" charset="0"/>
                    </a:rPr>
                    <a:t>3</a:t>
                  </a:r>
                  <a:r>
                    <a:rPr lang="en-US" altLang="es-AR" sz="1000" b="1" u="sng">
                      <a:solidFill>
                        <a:srgbClr val="000000"/>
                      </a:solidFill>
                      <a:latin typeface="Arial" charset="0"/>
                    </a:rPr>
                    <a:t>-</a:t>
                  </a:r>
                  <a:r>
                    <a:rPr lang="en-US" altLang="es-AR" sz="1000" b="1" i="1" u="sng">
                      <a:solidFill>
                        <a:srgbClr val="000000"/>
                      </a:solidFill>
                      <a:latin typeface="Arial" charset="0"/>
                    </a:rPr>
                    <a:t>Elongación</a:t>
                  </a:r>
                  <a:r>
                    <a:rPr lang="en-US" altLang="es-AR" sz="1000" b="1">
                      <a:solidFill>
                        <a:srgbClr val="000000"/>
                      </a:solidFill>
                      <a:latin typeface="Arial" charset="0"/>
                    </a:rPr>
                    <a:t>. Síntesis de la cadena retardada corta (fragmento de Okazaki) por acción de la </a:t>
                  </a:r>
                  <a:r>
                    <a:rPr lang="en-US" altLang="es-AR" sz="1000" b="1" i="1">
                      <a:solidFill>
                        <a:srgbClr val="000000"/>
                      </a:solidFill>
                      <a:latin typeface="Arial" charset="0"/>
                    </a:rPr>
                    <a:t>Polimerasa III</a:t>
                  </a:r>
                  <a:r>
                    <a:rPr lang="en-US" altLang="es-AR" sz="1000" b="1">
                      <a:solidFill>
                        <a:srgbClr val="000000"/>
                      </a:solidFill>
                      <a:latin typeface="Arial" charset="0"/>
                    </a:rPr>
                    <a:t> a partir del ARN cebador.</a:t>
                  </a:r>
                </a:p>
              </p:txBody>
            </p:sp>
            <p:grpSp>
              <p:nvGrpSpPr>
                <p:cNvPr id="21556" name="Grupo 71"/>
                <p:cNvGrpSpPr>
                  <a:grpSpLocks/>
                </p:cNvGrpSpPr>
                <p:nvPr/>
              </p:nvGrpSpPr>
              <p:grpSpPr bwMode="auto">
                <a:xfrm>
                  <a:off x="3016" y="817"/>
                  <a:ext cx="1971" cy="920"/>
                  <a:chOff x="2592" y="7560"/>
                  <a:chExt cx="5400" cy="2592"/>
                </a:xfrm>
              </p:grpSpPr>
              <p:sp>
                <p:nvSpPr>
                  <p:cNvPr id="21557" name="Cuadro de texto 72"/>
                  <p:cNvSpPr txBox="1">
                    <a:spLocks noChangeArrowheads="1"/>
                  </p:cNvSpPr>
                  <p:nvPr/>
                </p:nvSpPr>
                <p:spPr bwMode="auto">
                  <a:xfrm>
                    <a:off x="3623" y="9540"/>
                    <a:ext cx="2040" cy="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900" b="1">
                        <a:solidFill>
                          <a:srgbClr val="000000"/>
                        </a:solidFill>
                        <a:latin typeface="Arial" charset="0"/>
                      </a:rPr>
                      <a:t>Fragmento de Okazaki</a:t>
                    </a:r>
                    <a:endParaRPr lang="en-US" altLang="es-AR" sz="1800">
                      <a:solidFill>
                        <a:srgbClr val="000000"/>
                      </a:solidFill>
                      <a:latin typeface="Arial" charset="0"/>
                    </a:endParaRPr>
                  </a:p>
                </p:txBody>
              </p:sp>
              <p:sp>
                <p:nvSpPr>
                  <p:cNvPr id="21558" name="Línea 73"/>
                  <p:cNvSpPr>
                    <a:spLocks noChangeShapeType="1"/>
                  </p:cNvSpPr>
                  <p:nvPr/>
                </p:nvSpPr>
                <p:spPr bwMode="auto">
                  <a:xfrm flipV="1">
                    <a:off x="4271" y="8820"/>
                    <a:ext cx="1" cy="72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nvGrpSpPr>
                  <p:cNvPr id="21559" name="Grupo 74"/>
                  <p:cNvGrpSpPr>
                    <a:grpSpLocks/>
                  </p:cNvGrpSpPr>
                  <p:nvPr/>
                </p:nvGrpSpPr>
                <p:grpSpPr bwMode="auto">
                  <a:xfrm>
                    <a:off x="3878" y="8705"/>
                    <a:ext cx="754" cy="289"/>
                    <a:chOff x="3878" y="8705"/>
                    <a:chExt cx="754" cy="289"/>
                  </a:xfrm>
                </p:grpSpPr>
                <p:sp>
                  <p:nvSpPr>
                    <p:cNvPr id="21575" name="Autoforma 75"/>
                    <p:cNvSpPr>
                      <a:spLocks noChangeArrowheads="1"/>
                    </p:cNvSpPr>
                    <p:nvPr/>
                  </p:nvSpPr>
                  <p:spPr bwMode="auto">
                    <a:xfrm rot="-6600000">
                      <a:off x="4015" y="8627"/>
                      <a:ext cx="230" cy="504"/>
                    </a:xfrm>
                    <a:prstGeom prst="upArrow">
                      <a:avLst>
                        <a:gd name="adj1" fmla="val 50000"/>
                        <a:gd name="adj2" fmla="val 54783"/>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576" name="Rectángulo 76" descr="Dark upward diagonal"/>
                    <p:cNvSpPr>
                      <a:spLocks noChangeArrowheads="1"/>
                    </p:cNvSpPr>
                    <p:nvPr/>
                  </p:nvSpPr>
                  <p:spPr bwMode="auto">
                    <a:xfrm rot="-1202233">
                      <a:off x="4344" y="8705"/>
                      <a:ext cx="288" cy="115"/>
                    </a:xfrm>
                    <a:prstGeom prst="rect">
                      <a:avLst/>
                    </a:prstGeom>
                    <a:pattFill prst="dkUpDiag">
                      <a:fgClr>
                        <a:srgbClr val="000000"/>
                      </a:fgClr>
                      <a:bgClr>
                        <a:srgbClr val="FFFFFF"/>
                      </a:bgClr>
                    </a:patt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grpSp>
                <p:nvGrpSpPr>
                  <p:cNvPr id="21560" name="Grupo 77"/>
                  <p:cNvGrpSpPr>
                    <a:grpSpLocks/>
                  </p:cNvGrpSpPr>
                  <p:nvPr/>
                </p:nvGrpSpPr>
                <p:grpSpPr bwMode="auto">
                  <a:xfrm>
                    <a:off x="2952" y="7740"/>
                    <a:ext cx="4680" cy="900"/>
                    <a:chOff x="3093" y="3645"/>
                    <a:chExt cx="3510" cy="675"/>
                  </a:xfrm>
                </p:grpSpPr>
                <p:sp>
                  <p:nvSpPr>
                    <p:cNvPr id="21573" name="Línea 78"/>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574" name="Línea 79"/>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21561" name="Grupo 80"/>
                  <p:cNvGrpSpPr>
                    <a:grpSpLocks/>
                  </p:cNvGrpSpPr>
                  <p:nvPr/>
                </p:nvGrpSpPr>
                <p:grpSpPr bwMode="auto">
                  <a:xfrm flipV="1">
                    <a:off x="2952" y="8820"/>
                    <a:ext cx="4680" cy="720"/>
                    <a:chOff x="3093" y="3645"/>
                    <a:chExt cx="3510" cy="675"/>
                  </a:xfrm>
                </p:grpSpPr>
                <p:sp>
                  <p:nvSpPr>
                    <p:cNvPr id="21571" name="Línea 81"/>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572" name="Línea 82"/>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1562" name="Línea 83"/>
                  <p:cNvSpPr>
                    <a:spLocks noChangeShapeType="1"/>
                  </p:cNvSpPr>
                  <p:nvPr/>
                </p:nvSpPr>
                <p:spPr bwMode="auto">
                  <a:xfrm>
                    <a:off x="2952" y="7920"/>
                    <a:ext cx="1560" cy="720"/>
                  </a:xfrm>
                  <a:prstGeom prst="line">
                    <a:avLst/>
                  </a:prstGeom>
                  <a:noFill/>
                  <a:ln w="50800">
                    <a:solidFill>
                      <a:srgbClr val="80808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63" name="Cuadro de texto 84"/>
                  <p:cNvSpPr txBox="1">
                    <a:spLocks noChangeArrowheads="1"/>
                  </p:cNvSpPr>
                  <p:nvPr/>
                </p:nvSpPr>
                <p:spPr bwMode="auto">
                  <a:xfrm>
                    <a:off x="2712" y="7560"/>
                    <a:ext cx="240"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64" name="Cuadro de texto 85"/>
                  <p:cNvSpPr txBox="1">
                    <a:spLocks noChangeArrowheads="1"/>
                  </p:cNvSpPr>
                  <p:nvPr/>
                </p:nvSpPr>
                <p:spPr bwMode="auto">
                  <a:xfrm>
                    <a:off x="7752" y="8820"/>
                    <a:ext cx="240"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65" name="Cuadro de texto 86"/>
                  <p:cNvSpPr txBox="1">
                    <a:spLocks noChangeArrowheads="1"/>
                  </p:cNvSpPr>
                  <p:nvPr/>
                </p:nvSpPr>
                <p:spPr bwMode="auto">
                  <a:xfrm>
                    <a:off x="2592" y="918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66" name="Cuadro de texto 87"/>
                  <p:cNvSpPr txBox="1">
                    <a:spLocks noChangeArrowheads="1"/>
                  </p:cNvSpPr>
                  <p:nvPr/>
                </p:nvSpPr>
                <p:spPr bwMode="auto">
                  <a:xfrm>
                    <a:off x="7752" y="846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67" name="Cuadro de texto 88"/>
                  <p:cNvSpPr txBox="1">
                    <a:spLocks noChangeArrowheads="1"/>
                  </p:cNvSpPr>
                  <p:nvPr/>
                </p:nvSpPr>
                <p:spPr bwMode="auto">
                  <a:xfrm>
                    <a:off x="2712" y="792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grpSp>
                <p:nvGrpSpPr>
                  <p:cNvPr id="21568" name="Grupo 89"/>
                  <p:cNvGrpSpPr>
                    <a:grpSpLocks/>
                  </p:cNvGrpSpPr>
                  <p:nvPr/>
                </p:nvGrpSpPr>
                <p:grpSpPr bwMode="auto">
                  <a:xfrm>
                    <a:off x="2832" y="9065"/>
                    <a:ext cx="768" cy="230"/>
                    <a:chOff x="2712" y="3485"/>
                    <a:chExt cx="768" cy="230"/>
                  </a:xfrm>
                </p:grpSpPr>
                <p:sp>
                  <p:nvSpPr>
                    <p:cNvPr id="21569" name="Rectángulo 90"/>
                    <p:cNvSpPr>
                      <a:spLocks noChangeArrowheads="1"/>
                    </p:cNvSpPr>
                    <p:nvPr/>
                  </p:nvSpPr>
                  <p:spPr bwMode="auto">
                    <a:xfrm rot="-1202233">
                      <a:off x="2712" y="3600"/>
                      <a:ext cx="600" cy="115"/>
                    </a:xfrm>
                    <a:prstGeom prst="rect">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570" name="Rectángulo 91" descr="Dark downward diagonal"/>
                    <p:cNvSpPr>
                      <a:spLocks noChangeArrowheads="1"/>
                    </p:cNvSpPr>
                    <p:nvPr/>
                  </p:nvSpPr>
                  <p:spPr bwMode="auto">
                    <a:xfrm rot="-1202233">
                      <a:off x="3192" y="3485"/>
                      <a:ext cx="288" cy="115"/>
                    </a:xfrm>
                    <a:prstGeom prst="rect">
                      <a:avLst/>
                    </a:prstGeom>
                    <a:pattFill prst="dkDnDiag">
                      <a:fgClr>
                        <a:srgbClr val="000000"/>
                      </a:fgClr>
                      <a:bgClr>
                        <a:srgbClr val="FFFFFF"/>
                      </a:bgClr>
                    </a:patt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grpSp>
          </p:grpSp>
        </p:grpSp>
        <p:grpSp>
          <p:nvGrpSpPr>
            <p:cNvPr id="21511" name="Grupo 118"/>
            <p:cNvGrpSpPr>
              <a:grpSpLocks/>
            </p:cNvGrpSpPr>
            <p:nvPr/>
          </p:nvGrpSpPr>
          <p:grpSpPr bwMode="auto">
            <a:xfrm>
              <a:off x="2971" y="1253"/>
              <a:ext cx="2631" cy="2277"/>
              <a:chOff x="3016" y="1329"/>
              <a:chExt cx="2631" cy="2277"/>
            </a:xfrm>
          </p:grpSpPr>
          <p:grpSp>
            <p:nvGrpSpPr>
              <p:cNvPr id="21513" name="Grupo 6"/>
              <p:cNvGrpSpPr>
                <a:grpSpLocks/>
              </p:cNvGrpSpPr>
              <p:nvPr/>
            </p:nvGrpSpPr>
            <p:grpSpPr bwMode="auto">
              <a:xfrm>
                <a:off x="3016" y="1713"/>
                <a:ext cx="1971" cy="767"/>
                <a:chOff x="2112" y="13811"/>
                <a:chExt cx="5400" cy="2160"/>
              </a:xfrm>
            </p:grpSpPr>
            <p:grpSp>
              <p:nvGrpSpPr>
                <p:cNvPr id="21538" name="Grupo 7"/>
                <p:cNvGrpSpPr>
                  <a:grpSpLocks/>
                </p:cNvGrpSpPr>
                <p:nvPr/>
              </p:nvGrpSpPr>
              <p:grpSpPr bwMode="auto">
                <a:xfrm>
                  <a:off x="2472" y="13991"/>
                  <a:ext cx="4680" cy="900"/>
                  <a:chOff x="3093" y="3645"/>
                  <a:chExt cx="3510" cy="675"/>
                </a:xfrm>
              </p:grpSpPr>
              <p:sp>
                <p:nvSpPr>
                  <p:cNvPr id="21551" name="Línea 8"/>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552" name="Línea 9"/>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21539" name="Grupo 10"/>
                <p:cNvGrpSpPr>
                  <a:grpSpLocks/>
                </p:cNvGrpSpPr>
                <p:nvPr/>
              </p:nvGrpSpPr>
              <p:grpSpPr bwMode="auto">
                <a:xfrm flipV="1">
                  <a:off x="2472" y="15071"/>
                  <a:ext cx="4680" cy="720"/>
                  <a:chOff x="3093" y="3645"/>
                  <a:chExt cx="3510" cy="675"/>
                </a:xfrm>
              </p:grpSpPr>
              <p:sp>
                <p:nvSpPr>
                  <p:cNvPr id="21549" name="Línea 11"/>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550" name="Línea 12"/>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1540" name="Línea 13"/>
                <p:cNvSpPr>
                  <a:spLocks noChangeShapeType="1"/>
                </p:cNvSpPr>
                <p:nvPr/>
              </p:nvSpPr>
              <p:spPr bwMode="auto">
                <a:xfrm>
                  <a:off x="2472" y="14171"/>
                  <a:ext cx="1560" cy="720"/>
                </a:xfrm>
                <a:prstGeom prst="line">
                  <a:avLst/>
                </a:prstGeom>
                <a:noFill/>
                <a:ln w="50800">
                  <a:solidFill>
                    <a:srgbClr val="80808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41" name="Rectángulo 14"/>
                <p:cNvSpPr>
                  <a:spLocks noChangeArrowheads="1"/>
                </p:cNvSpPr>
                <p:nvPr/>
              </p:nvSpPr>
              <p:spPr bwMode="auto">
                <a:xfrm rot="-1202233">
                  <a:off x="2325" y="15316"/>
                  <a:ext cx="1440" cy="115"/>
                </a:xfrm>
                <a:prstGeom prst="rect">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542" name="Cuadro de texto 15"/>
                <p:cNvSpPr txBox="1">
                  <a:spLocks noChangeArrowheads="1"/>
                </p:cNvSpPr>
                <p:nvPr/>
              </p:nvSpPr>
              <p:spPr bwMode="auto">
                <a:xfrm>
                  <a:off x="2232" y="1417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43" name="Cuadro de texto 16"/>
                <p:cNvSpPr txBox="1">
                  <a:spLocks noChangeArrowheads="1"/>
                </p:cNvSpPr>
                <p:nvPr/>
              </p:nvSpPr>
              <p:spPr bwMode="auto">
                <a:xfrm>
                  <a:off x="3792" y="1489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44" name="Cuadro de texto 17"/>
                <p:cNvSpPr txBox="1">
                  <a:spLocks noChangeArrowheads="1"/>
                </p:cNvSpPr>
                <p:nvPr/>
              </p:nvSpPr>
              <p:spPr bwMode="auto">
                <a:xfrm>
                  <a:off x="2232" y="1579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45" name="Cuadro de texto 18"/>
                <p:cNvSpPr txBox="1">
                  <a:spLocks noChangeArrowheads="1"/>
                </p:cNvSpPr>
                <p:nvPr/>
              </p:nvSpPr>
              <p:spPr bwMode="auto">
                <a:xfrm>
                  <a:off x="7272" y="1471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46" name="Cuadro de texto 19"/>
                <p:cNvSpPr txBox="1">
                  <a:spLocks noChangeArrowheads="1"/>
                </p:cNvSpPr>
                <p:nvPr/>
              </p:nvSpPr>
              <p:spPr bwMode="auto">
                <a:xfrm>
                  <a:off x="7272" y="1507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47" name="Cuadro de texto 20"/>
                <p:cNvSpPr txBox="1">
                  <a:spLocks noChangeArrowheads="1"/>
                </p:cNvSpPr>
                <p:nvPr/>
              </p:nvSpPr>
              <p:spPr bwMode="auto">
                <a:xfrm>
                  <a:off x="2232" y="1381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48" name="Cuadro de texto 21"/>
                <p:cNvSpPr txBox="1">
                  <a:spLocks noChangeArrowheads="1"/>
                </p:cNvSpPr>
                <p:nvPr/>
              </p:nvSpPr>
              <p:spPr bwMode="auto">
                <a:xfrm>
                  <a:off x="2112" y="1543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grpSp>
          <p:sp>
            <p:nvSpPr>
              <p:cNvPr id="21514" name="Línea 23"/>
              <p:cNvSpPr>
                <a:spLocks noChangeShapeType="1"/>
              </p:cNvSpPr>
              <p:nvPr/>
            </p:nvSpPr>
            <p:spPr bwMode="auto">
              <a:xfrm>
                <a:off x="4023" y="2288"/>
                <a:ext cx="0" cy="575"/>
              </a:xfrm>
              <a:prstGeom prst="line">
                <a:avLst/>
              </a:prstGeom>
              <a:noFill/>
              <a:ln w="12700">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15" name="Cuadro de texto 26"/>
              <p:cNvSpPr txBox="1">
                <a:spLocks noChangeArrowheads="1"/>
              </p:cNvSpPr>
              <p:nvPr/>
            </p:nvSpPr>
            <p:spPr bwMode="auto">
              <a:xfrm>
                <a:off x="4075" y="1447"/>
                <a:ext cx="1572" cy="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n-US" altLang="es-AR" sz="1000" b="1">
                    <a:solidFill>
                      <a:srgbClr val="000000"/>
                    </a:solidFill>
                    <a:latin typeface="Arial" charset="0"/>
                  </a:rPr>
                  <a:t>4-</a:t>
                </a:r>
                <a:r>
                  <a:rPr lang="en-US" altLang="es-AR" sz="1000" b="1" i="1" u="sng">
                    <a:solidFill>
                      <a:srgbClr val="000000"/>
                    </a:solidFill>
                    <a:latin typeface="Arial" charset="0"/>
                  </a:rPr>
                  <a:t>Elongación</a:t>
                </a:r>
                <a:r>
                  <a:rPr lang="en-US" altLang="es-AR" sz="1000" b="1">
                    <a:solidFill>
                      <a:srgbClr val="000000"/>
                    </a:solidFill>
                    <a:latin typeface="Arial" charset="0"/>
                  </a:rPr>
                  <a:t>. Eliminación del ARN cebador por la </a:t>
                </a:r>
                <a:r>
                  <a:rPr lang="en-US" altLang="es-AR" sz="1000" b="1" i="1">
                    <a:solidFill>
                      <a:srgbClr val="000000"/>
                    </a:solidFill>
                    <a:latin typeface="Arial" charset="0"/>
                  </a:rPr>
                  <a:t>POLIMERASA I</a:t>
                </a:r>
                <a:r>
                  <a:rPr lang="en-US" altLang="es-AR" sz="1000" b="1">
                    <a:solidFill>
                      <a:srgbClr val="000000"/>
                    </a:solidFill>
                    <a:latin typeface="Arial" charset="0"/>
                  </a:rPr>
                  <a:t> y unión del fragmento de Okazaki al ADN de la cadena retardada sintetizada previamente mediante la </a:t>
                </a:r>
                <a:r>
                  <a:rPr lang="en-US" altLang="es-AR" sz="1000" b="1" i="1">
                    <a:solidFill>
                      <a:srgbClr val="000000"/>
                    </a:solidFill>
                    <a:latin typeface="Arial" charset="0"/>
                  </a:rPr>
                  <a:t>ADN LIGASA</a:t>
                </a:r>
                <a:r>
                  <a:rPr lang="en-US" altLang="es-AR" sz="1000" b="1">
                    <a:solidFill>
                      <a:srgbClr val="000000"/>
                    </a:solidFill>
                    <a:latin typeface="Arial" charset="0"/>
                  </a:rPr>
                  <a:t>.</a:t>
                </a:r>
              </a:p>
            </p:txBody>
          </p:sp>
          <p:sp>
            <p:nvSpPr>
              <p:cNvPr id="21516" name="Cuadro de texto 27"/>
              <p:cNvSpPr txBox="1">
                <a:spLocks noChangeArrowheads="1"/>
              </p:cNvSpPr>
              <p:nvPr/>
            </p:nvSpPr>
            <p:spPr bwMode="auto">
              <a:xfrm>
                <a:off x="4114" y="2192"/>
                <a:ext cx="1445" cy="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171450" indent="-17145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 typeface="Courier New" pitchFamily="49" charset="0"/>
                  <a:buChar char="o"/>
                </a:pPr>
                <a:r>
                  <a:rPr lang="en-US" altLang="es-AR" sz="1000" b="1">
                    <a:solidFill>
                      <a:srgbClr val="000000"/>
                    </a:solidFill>
                    <a:latin typeface="Arial" charset="0"/>
                  </a:rPr>
                  <a:t>5-</a:t>
                </a:r>
                <a:r>
                  <a:rPr lang="en-US" altLang="es-AR" sz="1000" b="1" i="1" u="sng">
                    <a:solidFill>
                      <a:srgbClr val="000000"/>
                    </a:solidFill>
                    <a:latin typeface="Arial" charset="0"/>
                  </a:rPr>
                  <a:t>Elongación</a:t>
                </a:r>
                <a:r>
                  <a:rPr lang="en-US" altLang="es-AR" sz="1000" b="1">
                    <a:solidFill>
                      <a:srgbClr val="000000"/>
                    </a:solidFill>
                    <a:latin typeface="Arial" charset="0"/>
                  </a:rPr>
                  <a:t>. La continuación de la síntesis de la hebra conductora, expone otra zona de cadena única en la mólecula original para la síntesis de un nuevo fragmento de Okazaki de la hebra retardada, repitiéndose el proceso hasta la replicación de toda la molécula de ADN original.</a:t>
                </a:r>
              </a:p>
            </p:txBody>
          </p:sp>
          <p:sp>
            <p:nvSpPr>
              <p:cNvPr id="21517" name="Línea 92"/>
              <p:cNvSpPr>
                <a:spLocks noChangeShapeType="1"/>
              </p:cNvSpPr>
              <p:nvPr/>
            </p:nvSpPr>
            <p:spPr bwMode="auto">
              <a:xfrm>
                <a:off x="4023" y="1329"/>
                <a:ext cx="0" cy="703"/>
              </a:xfrm>
              <a:prstGeom prst="line">
                <a:avLst/>
              </a:prstGeom>
              <a:noFill/>
              <a:ln w="12700">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nvGrpSpPr>
              <p:cNvPr id="21518" name="Grupo 93"/>
              <p:cNvGrpSpPr>
                <a:grpSpLocks/>
              </p:cNvGrpSpPr>
              <p:nvPr/>
            </p:nvGrpSpPr>
            <p:grpSpPr bwMode="auto">
              <a:xfrm>
                <a:off x="3016" y="2673"/>
                <a:ext cx="1971" cy="933"/>
                <a:chOff x="2592" y="12780"/>
                <a:chExt cx="5400" cy="2626"/>
              </a:xfrm>
            </p:grpSpPr>
            <p:grpSp>
              <p:nvGrpSpPr>
                <p:cNvPr id="21519" name="Grupo 94"/>
                <p:cNvGrpSpPr>
                  <a:grpSpLocks/>
                </p:cNvGrpSpPr>
                <p:nvPr/>
              </p:nvGrpSpPr>
              <p:grpSpPr bwMode="auto">
                <a:xfrm>
                  <a:off x="2952" y="12960"/>
                  <a:ext cx="4680" cy="901"/>
                  <a:chOff x="2592" y="17051"/>
                  <a:chExt cx="4680" cy="901"/>
                </a:xfrm>
              </p:grpSpPr>
              <p:sp>
                <p:nvSpPr>
                  <p:cNvPr id="21536" name="Línea 95"/>
                  <p:cNvSpPr>
                    <a:spLocks noChangeShapeType="1"/>
                  </p:cNvSpPr>
                  <p:nvPr/>
                </p:nvSpPr>
                <p:spPr bwMode="auto">
                  <a:xfrm>
                    <a:off x="2592" y="17051"/>
                    <a:ext cx="3360" cy="90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537" name="Línea 96"/>
                  <p:cNvSpPr>
                    <a:spLocks noChangeShapeType="1"/>
                  </p:cNvSpPr>
                  <p:nvPr/>
                </p:nvSpPr>
                <p:spPr bwMode="auto">
                  <a:xfrm>
                    <a:off x="5947" y="17951"/>
                    <a:ext cx="1325" cy="1"/>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21520" name="Grupo 97"/>
                <p:cNvGrpSpPr>
                  <a:grpSpLocks/>
                </p:cNvGrpSpPr>
                <p:nvPr/>
              </p:nvGrpSpPr>
              <p:grpSpPr bwMode="auto">
                <a:xfrm>
                  <a:off x="2952" y="14040"/>
                  <a:ext cx="4680" cy="720"/>
                  <a:chOff x="2592" y="18131"/>
                  <a:chExt cx="4680" cy="720"/>
                </a:xfrm>
              </p:grpSpPr>
              <p:sp>
                <p:nvSpPr>
                  <p:cNvPr id="21534" name="Línea 98"/>
                  <p:cNvSpPr>
                    <a:spLocks noChangeShapeType="1"/>
                  </p:cNvSpPr>
                  <p:nvPr/>
                </p:nvSpPr>
                <p:spPr bwMode="auto">
                  <a:xfrm flipV="1">
                    <a:off x="2592" y="18131"/>
                    <a:ext cx="3360" cy="72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535" name="Línea 99"/>
                  <p:cNvSpPr>
                    <a:spLocks noChangeShapeType="1"/>
                  </p:cNvSpPr>
                  <p:nvPr/>
                </p:nvSpPr>
                <p:spPr bwMode="auto">
                  <a:xfrm flipV="1">
                    <a:off x="5947" y="18131"/>
                    <a:ext cx="1325" cy="1"/>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1521" name="Línea 100"/>
                <p:cNvSpPr>
                  <a:spLocks noChangeShapeType="1"/>
                </p:cNvSpPr>
                <p:nvPr/>
              </p:nvSpPr>
              <p:spPr bwMode="auto">
                <a:xfrm>
                  <a:off x="2952" y="13140"/>
                  <a:ext cx="2880" cy="720"/>
                </a:xfrm>
                <a:prstGeom prst="line">
                  <a:avLst/>
                </a:prstGeom>
                <a:noFill/>
                <a:ln w="50800">
                  <a:solidFill>
                    <a:srgbClr val="80808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22" name="Rectángulo 101"/>
                <p:cNvSpPr>
                  <a:spLocks noChangeArrowheads="1"/>
                </p:cNvSpPr>
                <p:nvPr/>
              </p:nvSpPr>
              <p:spPr bwMode="auto">
                <a:xfrm rot="-732066">
                  <a:off x="2832" y="14400"/>
                  <a:ext cx="1440" cy="115"/>
                </a:xfrm>
                <a:prstGeom prst="rect">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523" name="Cuadro de texto 102"/>
                <p:cNvSpPr txBox="1">
                  <a:spLocks noChangeArrowheads="1"/>
                </p:cNvSpPr>
                <p:nvPr/>
              </p:nvSpPr>
              <p:spPr bwMode="auto">
                <a:xfrm>
                  <a:off x="2712" y="1314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24" name="Cuadro de texto 103"/>
                <p:cNvSpPr txBox="1">
                  <a:spLocks noChangeArrowheads="1"/>
                </p:cNvSpPr>
                <p:nvPr/>
              </p:nvSpPr>
              <p:spPr bwMode="auto">
                <a:xfrm>
                  <a:off x="2712" y="1476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25" name="Cuadro de texto 104"/>
                <p:cNvSpPr txBox="1">
                  <a:spLocks noChangeArrowheads="1"/>
                </p:cNvSpPr>
                <p:nvPr/>
              </p:nvSpPr>
              <p:spPr bwMode="auto">
                <a:xfrm>
                  <a:off x="7752" y="1368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26" name="Cuadro de texto 105"/>
                <p:cNvSpPr txBox="1">
                  <a:spLocks noChangeArrowheads="1"/>
                </p:cNvSpPr>
                <p:nvPr/>
              </p:nvSpPr>
              <p:spPr bwMode="auto">
                <a:xfrm>
                  <a:off x="7752" y="1404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27" name="Cuadro de texto 106"/>
                <p:cNvSpPr txBox="1">
                  <a:spLocks noChangeArrowheads="1"/>
                </p:cNvSpPr>
                <p:nvPr/>
              </p:nvSpPr>
              <p:spPr bwMode="auto">
                <a:xfrm>
                  <a:off x="2712" y="1278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28" name="Cuadro de texto 107"/>
                <p:cNvSpPr txBox="1">
                  <a:spLocks noChangeArrowheads="1"/>
                </p:cNvSpPr>
                <p:nvPr/>
              </p:nvSpPr>
              <p:spPr bwMode="auto">
                <a:xfrm>
                  <a:off x="2592" y="1440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29" name="Línea 108"/>
                <p:cNvSpPr>
                  <a:spLocks noChangeShapeType="1"/>
                </p:cNvSpPr>
                <p:nvPr/>
              </p:nvSpPr>
              <p:spPr bwMode="auto">
                <a:xfrm flipV="1">
                  <a:off x="4992" y="14220"/>
                  <a:ext cx="1" cy="72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30" name="Cuadro de texto 109"/>
                <p:cNvSpPr txBox="1">
                  <a:spLocks noChangeArrowheads="1"/>
                </p:cNvSpPr>
                <p:nvPr/>
              </p:nvSpPr>
              <p:spPr bwMode="auto">
                <a:xfrm>
                  <a:off x="4272" y="14940"/>
                  <a:ext cx="2040" cy="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900" b="1">
                      <a:solidFill>
                        <a:srgbClr val="000000"/>
                      </a:solidFill>
                      <a:latin typeface="Arial" charset="0"/>
                    </a:rPr>
                    <a:t>Fragmento de Okazaki</a:t>
                  </a:r>
                  <a:endParaRPr lang="en-US" altLang="es-AR" sz="1800">
                    <a:solidFill>
                      <a:srgbClr val="000000"/>
                    </a:solidFill>
                    <a:latin typeface="Arial" charset="0"/>
                  </a:endParaRPr>
                </a:p>
              </p:txBody>
            </p:sp>
            <p:grpSp>
              <p:nvGrpSpPr>
                <p:cNvPr id="21531" name="Grupo 110"/>
                <p:cNvGrpSpPr>
                  <a:grpSpLocks/>
                </p:cNvGrpSpPr>
                <p:nvPr/>
              </p:nvGrpSpPr>
              <p:grpSpPr bwMode="auto">
                <a:xfrm>
                  <a:off x="4512" y="13981"/>
                  <a:ext cx="1080" cy="289"/>
                  <a:chOff x="4512" y="13981"/>
                  <a:chExt cx="1080" cy="289"/>
                </a:xfrm>
              </p:grpSpPr>
              <p:sp>
                <p:nvSpPr>
                  <p:cNvPr id="21532" name="Autoforma 111"/>
                  <p:cNvSpPr>
                    <a:spLocks noChangeArrowheads="1"/>
                  </p:cNvSpPr>
                  <p:nvPr/>
                </p:nvSpPr>
                <p:spPr bwMode="auto">
                  <a:xfrm rot="10018311">
                    <a:off x="4512" y="14040"/>
                    <a:ext cx="840" cy="230"/>
                  </a:xfrm>
                  <a:prstGeom prst="rightArrow">
                    <a:avLst>
                      <a:gd name="adj1" fmla="val 50000"/>
                      <a:gd name="adj2" fmla="val 91304"/>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533" name="Rectángulo 112" descr="Dark upward diagonal"/>
                  <p:cNvSpPr>
                    <a:spLocks noChangeArrowheads="1"/>
                  </p:cNvSpPr>
                  <p:nvPr/>
                </p:nvSpPr>
                <p:spPr bwMode="auto">
                  <a:xfrm rot="-732066">
                    <a:off x="5304" y="13981"/>
                    <a:ext cx="288" cy="115"/>
                  </a:xfrm>
                  <a:prstGeom prst="rect">
                    <a:avLst/>
                  </a:prstGeom>
                  <a:pattFill prst="dkUpDiag">
                    <a:fgClr>
                      <a:srgbClr val="000000"/>
                    </a:fgClr>
                    <a:bgClr>
                      <a:srgbClr val="FFFFFF"/>
                    </a:bgClr>
                  </a:patt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grpSp>
        </p:grpSp>
        <p:sp>
          <p:nvSpPr>
            <p:cNvPr id="21512" name="Rectángulo 114"/>
            <p:cNvSpPr>
              <a:spLocks noChangeArrowheads="1"/>
            </p:cNvSpPr>
            <p:nvPr/>
          </p:nvSpPr>
          <p:spPr bwMode="auto">
            <a:xfrm>
              <a:off x="249" y="434"/>
              <a:ext cx="5353" cy="3359"/>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sp>
        <p:nvSpPr>
          <p:cNvPr id="21509" name="1 Rectángulo"/>
          <p:cNvSpPr>
            <a:spLocks noChangeArrowheads="1"/>
          </p:cNvSpPr>
          <p:nvPr/>
        </p:nvSpPr>
        <p:spPr bwMode="auto">
          <a:xfrm>
            <a:off x="6405563" y="5391150"/>
            <a:ext cx="2351087"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s-AR" altLang="es-AR" sz="1000" b="1">
                <a:solidFill>
                  <a:srgbClr val="000000"/>
                </a:solidFill>
                <a:latin typeface="Arial" charset="0"/>
              </a:rPr>
              <a:t>6-</a:t>
            </a:r>
            <a:r>
              <a:rPr lang="es-AR" altLang="es-AR" sz="1000" b="1" i="1" u="sng">
                <a:solidFill>
                  <a:srgbClr val="000000"/>
                </a:solidFill>
                <a:latin typeface="Arial" charset="0"/>
              </a:rPr>
              <a:t>Terminación</a:t>
            </a:r>
            <a:r>
              <a:rPr lang="es-AR" altLang="es-AR" sz="1000" b="1">
                <a:solidFill>
                  <a:srgbClr val="000000"/>
                </a:solidFill>
                <a:latin typeface="Arial" charset="0"/>
              </a:rPr>
              <a:t>. la horquilla de replicación se encuentra en una determinada región con múltiples copias de una secuencia de bases llamadas Ter (por terminal). Allí la horquilla de replicación se detiene y culmina la replicación. </a:t>
            </a:r>
          </a:p>
        </p:txBody>
      </p:sp>
    </p:spTree>
    <p:extLst>
      <p:ext uri="{BB962C8B-B14F-4D97-AF65-F5344CB8AC3E}">
        <p14:creationId xmlns:p14="http://schemas.microsoft.com/office/powerpoint/2010/main" val="42814888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dirty="0" smtClean="0"/>
              <a:t>Mutaciones</a:t>
            </a:r>
            <a:endParaRPr lang="es-AR" dirty="0"/>
          </a:p>
        </p:txBody>
      </p:sp>
      <p:sp>
        <p:nvSpPr>
          <p:cNvPr id="3" name="2 Marcador de contenido"/>
          <p:cNvSpPr>
            <a:spLocks noGrp="1"/>
          </p:cNvSpPr>
          <p:nvPr>
            <p:ph idx="1"/>
          </p:nvPr>
        </p:nvSpPr>
        <p:spPr>
          <a:xfrm>
            <a:off x="1435608" y="1447800"/>
            <a:ext cx="7498080" cy="5077544"/>
          </a:xfrm>
        </p:spPr>
        <p:txBody>
          <a:bodyPr>
            <a:normAutofit fontScale="85000" lnSpcReduction="20000"/>
          </a:bodyPr>
          <a:lstStyle/>
          <a:p>
            <a:r>
              <a:rPr lang="es-AR" dirty="0" smtClean="0"/>
              <a:t>Una mutación es un cambio heredable en la información genética. Puede ocurrir por errores en la replicación o por daños sufridos por el material genético.</a:t>
            </a:r>
          </a:p>
          <a:p>
            <a:r>
              <a:rPr lang="es-AR" dirty="0" smtClean="0"/>
              <a:t>Se pueden clasificar en: sustituciones de bases, inserciones y </a:t>
            </a:r>
            <a:r>
              <a:rPr lang="es-AR" dirty="0" err="1" smtClean="0"/>
              <a:t>deleciones</a:t>
            </a:r>
            <a:r>
              <a:rPr lang="es-AR" dirty="0" smtClean="0"/>
              <a:t>.</a:t>
            </a:r>
          </a:p>
          <a:p>
            <a:r>
              <a:rPr lang="es-AR" dirty="0" smtClean="0"/>
              <a:t>Causas: mutaciones espontáneas (</a:t>
            </a:r>
            <a:r>
              <a:rPr lang="es-AR" dirty="0" err="1" smtClean="0"/>
              <a:t>despurinación</a:t>
            </a:r>
            <a:r>
              <a:rPr lang="es-AR" dirty="0" smtClean="0"/>
              <a:t>, </a:t>
            </a:r>
            <a:r>
              <a:rPr lang="es-AR" dirty="0" err="1" smtClean="0"/>
              <a:t>desaminación</a:t>
            </a:r>
            <a:r>
              <a:rPr lang="es-AR" dirty="0" smtClean="0"/>
              <a:t>), mutaciones inducidas por agentes ambientales o </a:t>
            </a:r>
            <a:r>
              <a:rPr lang="es-AR" b="1" i="1" dirty="0" err="1" smtClean="0"/>
              <a:t>mutágenos</a:t>
            </a:r>
            <a:r>
              <a:rPr lang="es-AR" b="1" i="1" dirty="0" smtClean="0"/>
              <a:t>.</a:t>
            </a:r>
          </a:p>
          <a:p>
            <a:r>
              <a:rPr lang="es-AR" dirty="0" smtClean="0"/>
              <a:t>La mayoría de los daños al ADN se corrigen mediante </a:t>
            </a:r>
            <a:r>
              <a:rPr lang="es-AR" b="1" dirty="0" smtClean="0"/>
              <a:t>mecanismos de reparación</a:t>
            </a:r>
            <a:r>
              <a:rPr lang="es-AR" dirty="0" smtClean="0"/>
              <a:t>: reparación de errores de apareamiento, reparación directa, por escisión de bases o de nucleótidos</a:t>
            </a:r>
            <a:endParaRPr lang="es-AR" dirty="0"/>
          </a:p>
        </p:txBody>
      </p:sp>
    </p:spTree>
    <p:extLst>
      <p:ext uri="{BB962C8B-B14F-4D97-AF65-F5344CB8AC3E}">
        <p14:creationId xmlns:p14="http://schemas.microsoft.com/office/powerpoint/2010/main" val="174222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AR"/>
          </a:p>
        </p:txBody>
      </p:sp>
      <p:sp>
        <p:nvSpPr>
          <p:cNvPr id="4" name="3 Marcador de contenido"/>
          <p:cNvSpPr>
            <a:spLocks noGrp="1"/>
          </p:cNvSpPr>
          <p:nvPr>
            <p:ph idx="1"/>
          </p:nvPr>
        </p:nvSpPr>
        <p:spPr/>
        <p:txBody>
          <a:bodyPr>
            <a:normAutofit fontScale="92500" lnSpcReduction="20000"/>
          </a:bodyPr>
          <a:lstStyle/>
          <a:p>
            <a:r>
              <a:rPr lang="es-AR" b="1" dirty="0" smtClean="0"/>
              <a:t>Genoma: </a:t>
            </a:r>
            <a:r>
              <a:rPr lang="es-AR" dirty="0" smtClean="0"/>
              <a:t>material genético del organismo.</a:t>
            </a:r>
          </a:p>
          <a:p>
            <a:r>
              <a:rPr lang="es-AR" b="1" dirty="0" smtClean="0"/>
              <a:t>Gen: </a:t>
            </a:r>
            <a:r>
              <a:rPr lang="es-AR" dirty="0" smtClean="0"/>
              <a:t>segmento de ADN que codifica la secuencia primaria de un producto final: proteína o ARN.</a:t>
            </a:r>
          </a:p>
          <a:p>
            <a:r>
              <a:rPr lang="es-AR" dirty="0"/>
              <a:t>E</a:t>
            </a:r>
            <a:r>
              <a:rPr lang="es-AR" dirty="0" smtClean="0"/>
              <a:t>n la célula eucariota el material genético se distribuye en </a:t>
            </a:r>
            <a:r>
              <a:rPr lang="es-AR" b="1" dirty="0" smtClean="0"/>
              <a:t>cromosomas</a:t>
            </a:r>
            <a:r>
              <a:rPr lang="es-AR" dirty="0" smtClean="0"/>
              <a:t>, cada uno de ellos está constituido por una sola molécula de ADN y contiene a determinados genes. </a:t>
            </a:r>
          </a:p>
          <a:p>
            <a:r>
              <a:rPr lang="es-AR" dirty="0" smtClean="0"/>
              <a:t>En los cromosomas el ADN se encuentra formando un complejo con proteínas llamado cromatina: </a:t>
            </a:r>
            <a:r>
              <a:rPr lang="es-AR" i="1" dirty="0" smtClean="0"/>
              <a:t>estructura de cuentas de collar.</a:t>
            </a:r>
            <a:endParaRPr lang="es-AR" i="1" dirty="0"/>
          </a:p>
        </p:txBody>
      </p:sp>
    </p:spTree>
    <p:extLst>
      <p:ext uri="{BB962C8B-B14F-4D97-AF65-F5344CB8AC3E}">
        <p14:creationId xmlns:p14="http://schemas.microsoft.com/office/powerpoint/2010/main" val="39754949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Mutágenos</a:t>
            </a:r>
            <a:r>
              <a:rPr lang="es-AR" dirty="0" smtClean="0"/>
              <a:t> </a:t>
            </a:r>
            <a:endParaRPr lang="es-AR" dirty="0"/>
          </a:p>
        </p:txBody>
      </p:sp>
      <p:sp>
        <p:nvSpPr>
          <p:cNvPr id="3" name="2 Marcador de contenido"/>
          <p:cNvSpPr>
            <a:spLocks noGrp="1"/>
          </p:cNvSpPr>
          <p:nvPr>
            <p:ph idx="1"/>
          </p:nvPr>
        </p:nvSpPr>
        <p:spPr/>
        <p:txBody>
          <a:bodyPr>
            <a:normAutofit fontScale="70000" lnSpcReduction="20000"/>
          </a:bodyPr>
          <a:lstStyle/>
          <a:p>
            <a:r>
              <a:rPr lang="es-AR" b="1" dirty="0" smtClean="0"/>
              <a:t>Análogos de bases</a:t>
            </a:r>
            <a:r>
              <a:rPr lang="es-AR" dirty="0" smtClean="0"/>
              <a:t>: sustancias químicas con estructuras similares a las bases que son incluidos por error por la ADN polimerasa. </a:t>
            </a:r>
            <a:r>
              <a:rPr lang="es-AR" dirty="0" err="1" smtClean="0"/>
              <a:t>Ejs</a:t>
            </a:r>
            <a:r>
              <a:rPr lang="es-AR" dirty="0" smtClean="0"/>
              <a:t>: 5- bromo uracilo</a:t>
            </a:r>
          </a:p>
          <a:p>
            <a:r>
              <a:rPr lang="es-AR" b="1" dirty="0" smtClean="0"/>
              <a:t>Reacciones oxidativas</a:t>
            </a:r>
            <a:r>
              <a:rPr lang="es-AR" dirty="0" smtClean="0"/>
              <a:t>: formas reactivas del oxígeno dañan al ADN e inducen mutaciones</a:t>
            </a:r>
          </a:p>
          <a:p>
            <a:r>
              <a:rPr lang="es-AR" b="1" dirty="0" smtClean="0"/>
              <a:t>Agentes </a:t>
            </a:r>
            <a:r>
              <a:rPr lang="es-AR" b="1" dirty="0" err="1" smtClean="0"/>
              <a:t>intercalantes</a:t>
            </a:r>
            <a:r>
              <a:rPr lang="es-AR" dirty="0" smtClean="0"/>
              <a:t>: como </a:t>
            </a:r>
            <a:r>
              <a:rPr lang="es-AR" dirty="0" err="1" smtClean="0"/>
              <a:t>proflavina</a:t>
            </a:r>
            <a:r>
              <a:rPr lang="es-AR" dirty="0" smtClean="0"/>
              <a:t>, naranja de acridina, bromuro de </a:t>
            </a:r>
            <a:r>
              <a:rPr lang="es-AR" dirty="0" err="1" smtClean="0"/>
              <a:t>etidio</a:t>
            </a:r>
            <a:r>
              <a:rPr lang="es-AR" dirty="0" smtClean="0"/>
              <a:t>. Se intercalan entre bases adyacentes distorsionando la hélice y provocando inserciones y </a:t>
            </a:r>
            <a:r>
              <a:rPr lang="es-AR" dirty="0" err="1" smtClean="0"/>
              <a:t>deleciones</a:t>
            </a:r>
            <a:endParaRPr lang="es-AR" dirty="0" smtClean="0"/>
          </a:p>
          <a:p>
            <a:r>
              <a:rPr lang="es-AR" b="1" dirty="0" smtClean="0"/>
              <a:t>Radiaciones ionizantes</a:t>
            </a:r>
            <a:r>
              <a:rPr lang="es-AR" dirty="0" smtClean="0"/>
              <a:t>: </a:t>
            </a:r>
            <a:r>
              <a:rPr lang="es-AR" dirty="0" err="1" smtClean="0"/>
              <a:t>Rx</a:t>
            </a:r>
            <a:r>
              <a:rPr lang="es-AR" dirty="0" smtClean="0"/>
              <a:t>, o gamma, actúan desplazando electrones y provocando ruptura de las cadenas. Rayos UV: provocan </a:t>
            </a:r>
            <a:r>
              <a:rPr lang="es-AR" dirty="0" err="1" smtClean="0"/>
              <a:t>uníones</a:t>
            </a:r>
            <a:r>
              <a:rPr lang="es-AR" dirty="0" smtClean="0"/>
              <a:t> químicas entre bases </a:t>
            </a:r>
            <a:r>
              <a:rPr lang="es-AR" dirty="0" err="1" smtClean="0"/>
              <a:t>pirimidínicas</a:t>
            </a:r>
            <a:r>
              <a:rPr lang="es-AR" dirty="0" smtClean="0"/>
              <a:t> adyacentes, estos dímeros distorsionan la hélice, bloquean la replicación y como consecuencia inhiben la división celular y pueden provocar la muerte celular.</a:t>
            </a:r>
          </a:p>
        </p:txBody>
      </p:sp>
    </p:spTree>
    <p:extLst>
      <p:ext uri="{BB962C8B-B14F-4D97-AF65-F5344CB8AC3E}">
        <p14:creationId xmlns:p14="http://schemas.microsoft.com/office/powerpoint/2010/main" val="32848877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adn_a_protein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0"/>
            <a:ext cx="7315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Elipse"/>
          <p:cNvSpPr/>
          <p:nvPr/>
        </p:nvSpPr>
        <p:spPr>
          <a:xfrm>
            <a:off x="838200" y="1340768"/>
            <a:ext cx="4093840" cy="18002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42883274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9213"/>
            <a:ext cx="9067800" cy="6494462"/>
          </a:xfrm>
          <a:prstGeom prst="rect">
            <a:avLst/>
          </a:prstGeom>
        </p:spPr>
        <p:txBody>
          <a:bodyPr>
            <a:spAutoFit/>
          </a:bodyPr>
          <a:lstStyle/>
          <a:p>
            <a:pPr algn="ctr">
              <a:defRPr/>
            </a:pPr>
            <a:r>
              <a:rPr lang="es-AR" sz="2000" b="1" u="sng" dirty="0">
                <a:solidFill>
                  <a:prstClr val="black"/>
                </a:solidFill>
                <a:latin typeface="Arial Rounded MT Bold" pitchFamily="34" charset="0"/>
                <a:cs typeface="+mn-cs"/>
              </a:rPr>
              <a:t>Acido Ribonucleico (ARN)</a:t>
            </a:r>
          </a:p>
          <a:p>
            <a:pPr>
              <a:defRPr/>
            </a:pPr>
            <a:endParaRPr lang="es-AR" b="1" u="sng" dirty="0">
              <a:solidFill>
                <a:prstClr val="black"/>
              </a:solidFill>
              <a:latin typeface="Arial Rounded MT Bold" pitchFamily="34" charset="0"/>
              <a:cs typeface="+mn-cs"/>
            </a:endParaRPr>
          </a:p>
          <a:p>
            <a:pPr marL="285750" indent="-285750">
              <a:buFont typeface="Arial" pitchFamily="34" charset="0"/>
              <a:buChar char="•"/>
              <a:defRPr/>
            </a:pPr>
            <a:r>
              <a:rPr lang="es-AR" b="1" dirty="0">
                <a:solidFill>
                  <a:prstClr val="black"/>
                </a:solidFill>
                <a:latin typeface="Arial Rounded MT Bold" pitchFamily="34" charset="0"/>
                <a:cs typeface="+mn-cs"/>
              </a:rPr>
              <a:t>La transferencia de la información genética exige la síntesis de una molécula de ácido ribonucleico (ARN), transcripta a partir de un molde de ADN, por una ARN polimerasa.</a:t>
            </a:r>
          </a:p>
          <a:p>
            <a:pPr>
              <a:defRPr/>
            </a:pPr>
            <a:endParaRPr lang="es-AR" b="1" dirty="0">
              <a:solidFill>
                <a:prstClr val="black"/>
              </a:solidFill>
              <a:latin typeface="Arial Rounded MT Bold" pitchFamily="34" charset="0"/>
              <a:cs typeface="+mn-cs"/>
            </a:endParaRPr>
          </a:p>
          <a:p>
            <a:pPr marL="285750" indent="-285750">
              <a:buFont typeface="Arial" pitchFamily="34" charset="0"/>
              <a:buChar char="•"/>
              <a:defRPr/>
            </a:pPr>
            <a:r>
              <a:rPr lang="es-AR" b="1" dirty="0">
                <a:solidFill>
                  <a:prstClr val="black"/>
                </a:solidFill>
                <a:latin typeface="Arial Rounded MT Bold" pitchFamily="34" charset="0"/>
                <a:cs typeface="+mn-cs"/>
              </a:rPr>
              <a:t>A primera vista, parece ser una molécula similar, pero presenta algunas características que la distinguen del ADN: </a:t>
            </a:r>
          </a:p>
          <a:p>
            <a:pPr>
              <a:defRPr/>
            </a:pPr>
            <a:r>
              <a:rPr lang="es-AR" b="1" dirty="0">
                <a:solidFill>
                  <a:prstClr val="black"/>
                </a:solidFill>
                <a:latin typeface="Arial Rounded MT Bold" pitchFamily="34" charset="0"/>
                <a:cs typeface="+mn-cs"/>
              </a:rPr>
              <a:t>	1) un –OH en el C2 de ribosa, </a:t>
            </a:r>
          </a:p>
          <a:p>
            <a:pPr>
              <a:defRPr/>
            </a:pPr>
            <a:r>
              <a:rPr lang="es-AR" b="1" dirty="0">
                <a:solidFill>
                  <a:prstClr val="black"/>
                </a:solidFill>
                <a:latin typeface="Arial Rounded MT Bold" pitchFamily="34" charset="0"/>
                <a:cs typeface="+mn-cs"/>
              </a:rPr>
              <a:t>	2) sustitución de timina por uracilo, </a:t>
            </a:r>
          </a:p>
          <a:p>
            <a:pPr>
              <a:defRPr/>
            </a:pPr>
            <a:r>
              <a:rPr lang="es-AR" b="1" dirty="0">
                <a:solidFill>
                  <a:prstClr val="black"/>
                </a:solidFill>
                <a:latin typeface="Arial Rounded MT Bold" pitchFamily="34" charset="0"/>
                <a:cs typeface="+mn-cs"/>
              </a:rPr>
              <a:t>	3) la molécula está constituida por una única hebra y </a:t>
            </a:r>
          </a:p>
          <a:p>
            <a:pPr>
              <a:defRPr/>
            </a:pPr>
            <a:r>
              <a:rPr lang="es-AR" b="1" dirty="0">
                <a:solidFill>
                  <a:prstClr val="black"/>
                </a:solidFill>
                <a:latin typeface="Arial Rounded MT Bold" pitchFamily="34" charset="0"/>
                <a:cs typeface="+mn-cs"/>
              </a:rPr>
              <a:t>	4) éstas moléculas se pliegan sobre sí mismas dando lugar a una diversidad estructural más amplia que la observada para el ADN.</a:t>
            </a:r>
          </a:p>
          <a:p>
            <a:pPr marL="285750" indent="-285750">
              <a:buFont typeface="Arial" pitchFamily="34" charset="0"/>
              <a:buChar char="•"/>
              <a:defRPr/>
            </a:pPr>
            <a:endParaRPr lang="es-AR" b="1" dirty="0">
              <a:solidFill>
                <a:prstClr val="black"/>
              </a:solidFill>
              <a:latin typeface="Arial Rounded MT Bold" pitchFamily="34" charset="0"/>
              <a:cs typeface="+mn-cs"/>
            </a:endParaRPr>
          </a:p>
          <a:p>
            <a:pPr marL="285750" indent="-285750">
              <a:buFont typeface="Arial" pitchFamily="34" charset="0"/>
              <a:buChar char="•"/>
              <a:defRPr/>
            </a:pPr>
            <a:r>
              <a:rPr lang="es-AR" b="1" dirty="0">
                <a:solidFill>
                  <a:prstClr val="black"/>
                </a:solidFill>
                <a:latin typeface="Arial Rounded MT Bold" pitchFamily="34" charset="0"/>
                <a:cs typeface="+mn-cs"/>
              </a:rPr>
              <a:t>El ARN es la única molécula conocida que tiene funciones tanto informativas como catalíticas.</a:t>
            </a:r>
          </a:p>
          <a:p>
            <a:pPr marL="285750" indent="-285750">
              <a:buFont typeface="Arial" pitchFamily="34" charset="0"/>
              <a:buChar char="•"/>
              <a:defRPr/>
            </a:pPr>
            <a:endParaRPr lang="es-AR" b="1" dirty="0">
              <a:solidFill>
                <a:prstClr val="black"/>
              </a:solidFill>
              <a:latin typeface="Arial Rounded MT Bold" pitchFamily="34" charset="0"/>
              <a:cs typeface="+mn-cs"/>
            </a:endParaRPr>
          </a:p>
          <a:p>
            <a:pPr marL="285750" indent="-285750">
              <a:buFont typeface="Arial" pitchFamily="34" charset="0"/>
              <a:buChar char="•"/>
              <a:defRPr/>
            </a:pPr>
            <a:r>
              <a:rPr lang="es-AR" b="1" dirty="0" smtClean="0">
                <a:solidFill>
                  <a:prstClr val="black"/>
                </a:solidFill>
                <a:latin typeface="Arial Rounded MT Bold" pitchFamily="34" charset="0"/>
                <a:cs typeface="+mn-cs"/>
              </a:rPr>
              <a:t>Todas </a:t>
            </a:r>
            <a:r>
              <a:rPr lang="es-AR" b="1" dirty="0">
                <a:solidFill>
                  <a:prstClr val="black"/>
                </a:solidFill>
                <a:latin typeface="Arial Rounded MT Bold" pitchFamily="34" charset="0"/>
                <a:cs typeface="+mn-cs"/>
              </a:rPr>
              <a:t>las moléculas de ARN se forman a partir de información almacenada en el ADN. </a:t>
            </a:r>
          </a:p>
          <a:p>
            <a:pPr marL="285750" indent="-285750">
              <a:buFont typeface="Arial" pitchFamily="34" charset="0"/>
              <a:buChar char="•"/>
              <a:defRPr/>
            </a:pPr>
            <a:endParaRPr lang="es-AR" b="1" dirty="0">
              <a:solidFill>
                <a:prstClr val="black"/>
              </a:solidFill>
              <a:latin typeface="Arial Rounded MT Bold" pitchFamily="34" charset="0"/>
              <a:cs typeface="+mn-cs"/>
            </a:endParaRPr>
          </a:p>
          <a:p>
            <a:pPr marL="285750" indent="-285750">
              <a:buFont typeface="Arial" pitchFamily="34" charset="0"/>
              <a:buChar char="•"/>
              <a:defRPr/>
            </a:pPr>
            <a:r>
              <a:rPr lang="es-AR" b="1" dirty="0">
                <a:solidFill>
                  <a:prstClr val="black"/>
                </a:solidFill>
                <a:latin typeface="Arial Rounded MT Bold" pitchFamily="34" charset="0"/>
                <a:cs typeface="+mn-cs"/>
              </a:rPr>
              <a:t>En un proceso denominado </a:t>
            </a:r>
            <a:r>
              <a:rPr lang="es-AR" b="1" u="sng" dirty="0">
                <a:solidFill>
                  <a:prstClr val="black"/>
                </a:solidFill>
                <a:latin typeface="Arial Rounded MT Bold" pitchFamily="34" charset="0"/>
                <a:cs typeface="+mn-cs"/>
              </a:rPr>
              <a:t>TRANSCRIPCIÓN</a:t>
            </a:r>
            <a:r>
              <a:rPr lang="es-AR" b="1" dirty="0">
                <a:solidFill>
                  <a:prstClr val="black"/>
                </a:solidFill>
                <a:latin typeface="Arial Rounded MT Bold" pitchFamily="34" charset="0"/>
                <a:cs typeface="+mn-cs"/>
              </a:rPr>
              <a:t>, la información contenida en un segmento del ADN de doble cadena pasa a una cadena de ARN con una secuencia de bases complementarias a las de la hebra del ADN.</a:t>
            </a:r>
          </a:p>
        </p:txBody>
      </p:sp>
    </p:spTree>
    <p:extLst>
      <p:ext uri="{BB962C8B-B14F-4D97-AF65-F5344CB8AC3E}">
        <p14:creationId xmlns:p14="http://schemas.microsoft.com/office/powerpoint/2010/main" val="7337955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Tipos de ARN:  </a:t>
            </a:r>
            <a:r>
              <a:rPr lang="es-AR" dirty="0" err="1" smtClean="0"/>
              <a:t>ARNr</a:t>
            </a:r>
            <a:endParaRPr lang="es-AR" dirty="0"/>
          </a:p>
        </p:txBody>
      </p:sp>
      <p:sp>
        <p:nvSpPr>
          <p:cNvPr id="3" name="2 Marcador de contenido"/>
          <p:cNvSpPr>
            <a:spLocks noGrp="1"/>
          </p:cNvSpPr>
          <p:nvPr>
            <p:ph idx="1"/>
          </p:nvPr>
        </p:nvSpPr>
        <p:spPr>
          <a:xfrm>
            <a:off x="1115616" y="1447800"/>
            <a:ext cx="3672408" cy="4800600"/>
          </a:xfrm>
        </p:spPr>
        <p:txBody>
          <a:bodyPr>
            <a:normAutofit fontScale="92500" lnSpcReduction="10000"/>
          </a:bodyPr>
          <a:lstStyle/>
          <a:p>
            <a:r>
              <a:rPr lang="es-AR" dirty="0"/>
              <a:t>C</a:t>
            </a:r>
            <a:r>
              <a:rPr lang="es-AR" dirty="0" smtClean="0"/>
              <a:t>onstituyen moléculas de gran tamaño: ribosomas</a:t>
            </a:r>
          </a:p>
          <a:p>
            <a:r>
              <a:rPr lang="es-AR" dirty="0" smtClean="0"/>
              <a:t>Tienen función catalítica y estructural en la síntesis de proteínas.</a:t>
            </a:r>
          </a:p>
          <a:p>
            <a:r>
              <a:rPr lang="es-AR" dirty="0" smtClean="0"/>
              <a:t>Están formados por dos subunidades de distinto tamaño</a:t>
            </a:r>
            <a:endParaRPr lang="es-A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556792"/>
            <a:ext cx="3933825"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27169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ARN t</a:t>
            </a:r>
            <a:endParaRPr lang="es-AR" dirty="0"/>
          </a:p>
        </p:txBody>
      </p:sp>
      <p:sp>
        <p:nvSpPr>
          <p:cNvPr id="3" name="2 Marcador de contenido"/>
          <p:cNvSpPr>
            <a:spLocks noGrp="1"/>
          </p:cNvSpPr>
          <p:nvPr>
            <p:ph idx="1"/>
          </p:nvPr>
        </p:nvSpPr>
        <p:spPr>
          <a:xfrm>
            <a:off x="539552" y="1447800"/>
            <a:ext cx="4248472" cy="4800600"/>
          </a:xfrm>
        </p:spPr>
        <p:txBody>
          <a:bodyPr>
            <a:normAutofit fontScale="85000" lnSpcReduction="20000"/>
          </a:bodyPr>
          <a:lstStyle/>
          <a:p>
            <a:r>
              <a:rPr lang="es-AR" dirty="0" smtClean="0"/>
              <a:t>ARN transferencial: son moléculas pequeñas, de una sola cadena.</a:t>
            </a:r>
          </a:p>
          <a:p>
            <a:endParaRPr lang="es-AR" dirty="0" smtClean="0"/>
          </a:p>
          <a:p>
            <a:r>
              <a:rPr lang="es-AR" dirty="0" smtClean="0"/>
              <a:t>Transportan los aminoácidos activados al ribosoma para formar el enlace peptídico a partir de la secuencia codificada por el ARN m molde.</a:t>
            </a:r>
          </a:p>
          <a:p>
            <a:endParaRPr lang="es-AR" dirty="0" smtClean="0"/>
          </a:p>
          <a:p>
            <a:r>
              <a:rPr lang="es-AR" dirty="0" smtClean="0"/>
              <a:t>Existe un </a:t>
            </a:r>
            <a:r>
              <a:rPr lang="es-AR" dirty="0" err="1" smtClean="0"/>
              <a:t>ARNt</a:t>
            </a:r>
            <a:r>
              <a:rPr lang="es-AR" dirty="0" smtClean="0"/>
              <a:t> para cada aminoácido</a:t>
            </a:r>
            <a:endParaRPr lang="es-AR" dirty="0"/>
          </a:p>
        </p:txBody>
      </p:sp>
      <p:pic>
        <p:nvPicPr>
          <p:cNvPr id="2050"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5076055" y="1317669"/>
            <a:ext cx="3988105" cy="4415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08988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ARNm</a:t>
            </a:r>
            <a:endParaRPr lang="es-AR" dirty="0"/>
          </a:p>
        </p:txBody>
      </p:sp>
      <p:sp>
        <p:nvSpPr>
          <p:cNvPr id="3" name="2 Marcador de contenido"/>
          <p:cNvSpPr>
            <a:spLocks noGrp="1"/>
          </p:cNvSpPr>
          <p:nvPr>
            <p:ph idx="1"/>
          </p:nvPr>
        </p:nvSpPr>
        <p:spPr/>
        <p:txBody>
          <a:bodyPr>
            <a:normAutofit fontScale="92500" lnSpcReduction="20000"/>
          </a:bodyPr>
          <a:lstStyle/>
          <a:p>
            <a:r>
              <a:rPr lang="es-AR" dirty="0" smtClean="0"/>
              <a:t>ARN mensajero es el molde para la síntesis de proteínas o traducción.</a:t>
            </a:r>
          </a:p>
          <a:p>
            <a:r>
              <a:rPr lang="es-AR" dirty="0" smtClean="0"/>
              <a:t>La secuencia de nucleótidos es complementaria al mensaje genético contenido en un segmento del ADN o gen.</a:t>
            </a:r>
          </a:p>
          <a:p>
            <a:r>
              <a:rPr lang="es-AR" dirty="0"/>
              <a:t>Una molécula de ARN recién sintetizada se denomina TRANSCRIPTO PRIMARIO. </a:t>
            </a:r>
          </a:p>
          <a:p>
            <a:r>
              <a:rPr lang="es-AR" dirty="0"/>
              <a:t>Un transcripto primario de </a:t>
            </a:r>
            <a:r>
              <a:rPr lang="es-AR" dirty="0" err="1"/>
              <a:t>ARNm</a:t>
            </a:r>
            <a:r>
              <a:rPr lang="es-AR" dirty="0"/>
              <a:t> contiene la secuencia presente en un gen. </a:t>
            </a:r>
          </a:p>
          <a:p>
            <a:r>
              <a:rPr lang="es-AR" dirty="0"/>
              <a:t>En </a:t>
            </a:r>
            <a:r>
              <a:rPr lang="es-AR" dirty="0" smtClean="0"/>
              <a:t>eucariotas , el transcripto primario contiene </a:t>
            </a:r>
            <a:r>
              <a:rPr lang="es-AR" dirty="0"/>
              <a:t>fragmentos codificantes (EXONES) y no codificantes (INTRONES).</a:t>
            </a:r>
          </a:p>
          <a:p>
            <a:endParaRPr lang="es-AR" dirty="0" smtClean="0"/>
          </a:p>
        </p:txBody>
      </p:sp>
    </p:spTree>
    <p:extLst>
      <p:ext uri="{BB962C8B-B14F-4D97-AF65-F5344CB8AC3E}">
        <p14:creationId xmlns:p14="http://schemas.microsoft.com/office/powerpoint/2010/main" val="7889583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260648"/>
            <a:ext cx="5306505" cy="1143000"/>
          </a:xfrm>
        </p:spPr>
        <p:txBody>
          <a:bodyPr>
            <a:normAutofit/>
          </a:bodyPr>
          <a:lstStyle/>
          <a:p>
            <a:r>
              <a:rPr lang="es-AR" sz="4800" dirty="0" smtClean="0"/>
              <a:t>Transcripción.</a:t>
            </a:r>
            <a:endParaRPr lang="es-AR" sz="4800" dirty="0"/>
          </a:p>
        </p:txBody>
      </p:sp>
      <p:sp>
        <p:nvSpPr>
          <p:cNvPr id="8" name="2 Rectángulo"/>
          <p:cNvSpPr>
            <a:spLocks noGrp="1" noChangeArrowheads="1"/>
          </p:cNvSpPr>
          <p:nvPr>
            <p:ph idx="1"/>
          </p:nvPr>
        </p:nvSpPr>
        <p:spPr bwMode="auto">
          <a:xfrm>
            <a:off x="1403648" y="1252429"/>
            <a:ext cx="7498080" cy="5262979"/>
          </a:xfrm>
          <a:prstGeom prst="rect">
            <a:avLst/>
          </a:prstGeom>
          <a:solidFill>
            <a:schemeClr val="accent2">
              <a:lumMod val="40000"/>
              <a:lumOff val="60000"/>
            </a:schemeClr>
          </a:solidFill>
          <a:ln>
            <a:noFill/>
          </a:ln>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AR" altLang="es-AR" sz="2400" b="1" dirty="0">
                <a:solidFill>
                  <a:srgbClr val="000000"/>
                </a:solidFill>
                <a:latin typeface="+mj-lt"/>
              </a:rPr>
              <a:t>-Es similar a la replicación del ADN desde el punto de vista químico, por la polaridad y el empleo de una hebra molde. </a:t>
            </a:r>
          </a:p>
          <a:p>
            <a:pPr eaLnBrk="1" hangingPunct="1">
              <a:spcBef>
                <a:spcPct val="0"/>
              </a:spcBef>
              <a:buFontTx/>
              <a:buNone/>
            </a:pPr>
            <a:endParaRPr lang="es-AR" altLang="es-AR" sz="2400" b="1" dirty="0">
              <a:solidFill>
                <a:srgbClr val="000000"/>
              </a:solidFill>
              <a:latin typeface="+mj-lt"/>
            </a:endParaRPr>
          </a:p>
          <a:p>
            <a:pPr eaLnBrk="1" hangingPunct="1">
              <a:spcBef>
                <a:spcPct val="0"/>
              </a:spcBef>
              <a:buFontTx/>
              <a:buNone/>
            </a:pPr>
            <a:r>
              <a:rPr lang="es-AR" altLang="es-AR" sz="2400" b="1" dirty="0">
                <a:solidFill>
                  <a:srgbClr val="000000"/>
                </a:solidFill>
                <a:latin typeface="+mj-lt"/>
              </a:rPr>
              <a:t>-También presenta fases de </a:t>
            </a:r>
            <a:r>
              <a:rPr lang="es-AR" altLang="es-AR" sz="2400" b="1" u="sng" dirty="0">
                <a:solidFill>
                  <a:srgbClr val="000000"/>
                </a:solidFill>
                <a:latin typeface="+mj-lt"/>
              </a:rPr>
              <a:t>iniciación, elongación y terminación</a:t>
            </a:r>
            <a:r>
              <a:rPr lang="es-AR" altLang="es-AR" sz="2400" b="1" dirty="0">
                <a:solidFill>
                  <a:srgbClr val="000000"/>
                </a:solidFill>
                <a:latin typeface="+mj-lt"/>
              </a:rPr>
              <a:t>. </a:t>
            </a:r>
          </a:p>
          <a:p>
            <a:pPr eaLnBrk="1" hangingPunct="1">
              <a:spcBef>
                <a:spcPct val="0"/>
              </a:spcBef>
              <a:buFontTx/>
              <a:buNone/>
            </a:pPr>
            <a:endParaRPr lang="es-AR" altLang="es-AR" sz="2400" b="1" dirty="0">
              <a:solidFill>
                <a:srgbClr val="000000"/>
              </a:solidFill>
              <a:latin typeface="+mj-lt"/>
            </a:endParaRPr>
          </a:p>
          <a:p>
            <a:pPr eaLnBrk="1" hangingPunct="1">
              <a:spcBef>
                <a:spcPct val="0"/>
              </a:spcBef>
              <a:buFontTx/>
              <a:buNone/>
            </a:pPr>
            <a:r>
              <a:rPr lang="es-AR" altLang="es-AR" sz="2400" b="1" dirty="0">
                <a:solidFill>
                  <a:srgbClr val="000000"/>
                </a:solidFill>
                <a:latin typeface="+mj-lt"/>
              </a:rPr>
              <a:t>-Las diferencias residen en que la transcripción </a:t>
            </a:r>
            <a:r>
              <a:rPr lang="es-AR" altLang="es-AR" sz="2400" b="1" u="sng" dirty="0">
                <a:solidFill>
                  <a:srgbClr val="000000"/>
                </a:solidFill>
                <a:latin typeface="+mj-lt"/>
              </a:rPr>
              <a:t>no requiere de cebador</a:t>
            </a:r>
            <a:r>
              <a:rPr lang="es-AR" altLang="es-AR" sz="2400" b="1" dirty="0">
                <a:solidFill>
                  <a:srgbClr val="000000"/>
                </a:solidFill>
                <a:latin typeface="+mj-lt"/>
              </a:rPr>
              <a:t>, afecta sólo a </a:t>
            </a:r>
            <a:r>
              <a:rPr lang="es-AR" altLang="es-AR" sz="2400" b="1" u="sng" dirty="0">
                <a:solidFill>
                  <a:srgbClr val="000000"/>
                </a:solidFill>
                <a:latin typeface="+mj-lt"/>
              </a:rPr>
              <a:t>cortos segmentos</a:t>
            </a:r>
            <a:r>
              <a:rPr lang="es-AR" altLang="es-AR" sz="2400" b="1" dirty="0">
                <a:solidFill>
                  <a:srgbClr val="000000"/>
                </a:solidFill>
                <a:latin typeface="+mj-lt"/>
              </a:rPr>
              <a:t> de una molécula de ADN y sólo </a:t>
            </a:r>
            <a:r>
              <a:rPr lang="es-AR" altLang="es-AR" sz="2400" b="1" u="sng" dirty="0">
                <a:solidFill>
                  <a:srgbClr val="000000"/>
                </a:solidFill>
                <a:latin typeface="+mj-lt"/>
              </a:rPr>
              <a:t>una de las cadenas sirve de molde</a:t>
            </a:r>
            <a:r>
              <a:rPr lang="es-AR" altLang="es-AR" sz="2400" b="1" dirty="0" smtClean="0">
                <a:solidFill>
                  <a:srgbClr val="000000"/>
                </a:solidFill>
                <a:latin typeface="+mj-lt"/>
              </a:rPr>
              <a:t>.</a:t>
            </a:r>
          </a:p>
          <a:p>
            <a:pPr eaLnBrk="1" hangingPunct="1">
              <a:spcBef>
                <a:spcPct val="0"/>
              </a:spcBef>
              <a:buFontTx/>
              <a:buNone/>
            </a:pPr>
            <a:endParaRPr lang="es-AR" altLang="es-AR" sz="2400" b="1" dirty="0" smtClean="0">
              <a:solidFill>
                <a:srgbClr val="000000"/>
              </a:solidFill>
              <a:latin typeface="+mj-lt"/>
            </a:endParaRPr>
          </a:p>
          <a:p>
            <a:pPr eaLnBrk="1" hangingPunct="1">
              <a:spcBef>
                <a:spcPct val="0"/>
              </a:spcBef>
              <a:buFontTx/>
              <a:buNone/>
            </a:pPr>
            <a:r>
              <a:rPr lang="es-AR" altLang="es-AR" sz="2400" b="1" dirty="0" smtClean="0">
                <a:solidFill>
                  <a:srgbClr val="000000"/>
                </a:solidFill>
                <a:latin typeface="+mj-lt"/>
              </a:rPr>
              <a:t>- Es catalizado por la ARN polimerasa, que une </a:t>
            </a:r>
            <a:r>
              <a:rPr lang="es-AR" altLang="es-AR" sz="2400" b="1" dirty="0" err="1" smtClean="0">
                <a:solidFill>
                  <a:srgbClr val="000000"/>
                </a:solidFill>
                <a:latin typeface="+mj-lt"/>
              </a:rPr>
              <a:t>ribonucleótidos</a:t>
            </a:r>
            <a:r>
              <a:rPr lang="es-AR" altLang="es-AR" sz="2400" b="1" dirty="0" smtClean="0">
                <a:solidFill>
                  <a:srgbClr val="000000"/>
                </a:solidFill>
                <a:latin typeface="+mj-lt"/>
              </a:rPr>
              <a:t>.</a:t>
            </a:r>
            <a:endParaRPr lang="es-AR" altLang="es-AR" sz="2400" b="1" dirty="0">
              <a:solidFill>
                <a:srgbClr val="000000"/>
              </a:solidFill>
              <a:latin typeface="+mj-lt"/>
            </a:endParaRPr>
          </a:p>
        </p:txBody>
      </p:sp>
    </p:spTree>
    <p:extLst>
      <p:ext uri="{BB962C8B-B14F-4D97-AF65-F5344CB8AC3E}">
        <p14:creationId xmlns:p14="http://schemas.microsoft.com/office/powerpoint/2010/main" val="10999881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AR" sz="3600" dirty="0" smtClean="0"/>
              <a:t>Cómo reconocen las enzimas dónde comienza y termina el mensaje?</a:t>
            </a:r>
            <a:endParaRPr lang="es-AR" sz="3600" dirty="0"/>
          </a:p>
        </p:txBody>
      </p:sp>
      <p:sp>
        <p:nvSpPr>
          <p:cNvPr id="3" name="2 Marcador de contenido"/>
          <p:cNvSpPr>
            <a:spLocks noGrp="1"/>
          </p:cNvSpPr>
          <p:nvPr>
            <p:ph idx="1"/>
          </p:nvPr>
        </p:nvSpPr>
        <p:spPr/>
        <p:txBody>
          <a:bodyPr/>
          <a:lstStyle/>
          <a:p>
            <a:r>
              <a:rPr lang="es-AR" dirty="0" smtClean="0"/>
              <a:t>La unidad de transcripción consta de tres regiones: promotor, secuencia codificante y señal de terminación.</a:t>
            </a:r>
            <a:endParaRPr lang="es-AR"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140968"/>
            <a:ext cx="5769146" cy="36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24718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504" y="908720"/>
            <a:ext cx="5544616" cy="5632311"/>
          </a:xfrm>
          <a:prstGeom prst="rect">
            <a:avLst/>
          </a:prstGeom>
          <a:noFill/>
        </p:spPr>
        <p:txBody>
          <a:bodyPr wrap="square">
            <a:spAutoFit/>
          </a:bodyPr>
          <a:lstStyle/>
          <a:p>
            <a:pPr marL="342900" indent="-342900">
              <a:lnSpc>
                <a:spcPct val="150000"/>
              </a:lnSpc>
              <a:buFont typeface="Arial" panose="020B0604020202020204" pitchFamily="34" charset="0"/>
              <a:buChar char="•"/>
              <a:defRPr/>
            </a:pPr>
            <a:r>
              <a:rPr lang="es-AR" sz="2400" dirty="0" smtClean="0"/>
              <a:t>La </a:t>
            </a:r>
            <a:r>
              <a:rPr lang="es-AR" sz="2400" dirty="0"/>
              <a:t>ARN </a:t>
            </a:r>
            <a:r>
              <a:rPr lang="es-AR" sz="2400" dirty="0" smtClean="0"/>
              <a:t>polimerasa se ubica en </a:t>
            </a:r>
            <a:r>
              <a:rPr lang="es-AR" sz="2400" dirty="0"/>
              <a:t>la posición correcta en el </a:t>
            </a:r>
            <a:r>
              <a:rPr lang="es-AR" sz="2400" dirty="0" smtClean="0"/>
              <a:t>promotor.</a:t>
            </a:r>
          </a:p>
          <a:p>
            <a:pPr marL="342900" indent="-342900">
              <a:lnSpc>
                <a:spcPct val="150000"/>
              </a:lnSpc>
              <a:buFont typeface="Arial" panose="020B0604020202020204" pitchFamily="34" charset="0"/>
              <a:buChar char="•"/>
              <a:defRPr/>
            </a:pPr>
            <a:r>
              <a:rPr lang="es-AR" sz="2400" dirty="0" smtClean="0"/>
              <a:t>Se activa la polimerasa por fosforilación</a:t>
            </a:r>
            <a:r>
              <a:rPr lang="es-AR" sz="2400" dirty="0" smtClean="0"/>
              <a:t> y comienza la transcripción</a:t>
            </a:r>
            <a:r>
              <a:rPr lang="es-AR" sz="2400" dirty="0" smtClean="0"/>
              <a:t>.</a:t>
            </a:r>
          </a:p>
          <a:p>
            <a:pPr marL="342900" indent="-342900">
              <a:lnSpc>
                <a:spcPct val="150000"/>
              </a:lnSpc>
              <a:buFont typeface="Arial" panose="020B0604020202020204" pitchFamily="34" charset="0"/>
              <a:buChar char="•"/>
              <a:defRPr/>
            </a:pPr>
            <a:r>
              <a:rPr lang="es-AR" sz="2400" dirty="0" smtClean="0"/>
              <a:t>La cadena se copia hasta una región siguiente a la codificante y termina la transcripción.</a:t>
            </a:r>
          </a:p>
          <a:p>
            <a:pPr marL="342900" indent="-342900">
              <a:lnSpc>
                <a:spcPct val="150000"/>
              </a:lnSpc>
              <a:buFont typeface="Arial" panose="020B0604020202020204" pitchFamily="34" charset="0"/>
              <a:buChar char="•"/>
              <a:defRPr/>
            </a:pPr>
            <a:r>
              <a:rPr lang="es-AR" sz="2400" dirty="0" smtClean="0"/>
              <a:t>En todos los puntos se necesitan proteínas llamadas </a:t>
            </a:r>
            <a:r>
              <a:rPr lang="es-AR" sz="2400" b="1" i="1" dirty="0" smtClean="0"/>
              <a:t>factores de transcripción.</a:t>
            </a:r>
            <a:endParaRPr lang="es-AR" sz="2400" b="1" i="1" dirty="0"/>
          </a:p>
        </p:txBody>
      </p:sp>
      <p:sp>
        <p:nvSpPr>
          <p:cNvPr id="3" name="2 Título"/>
          <p:cNvSpPr>
            <a:spLocks noGrp="1"/>
          </p:cNvSpPr>
          <p:nvPr>
            <p:ph type="title"/>
          </p:nvPr>
        </p:nvSpPr>
        <p:spPr>
          <a:xfrm>
            <a:off x="962352" y="116632"/>
            <a:ext cx="7498080" cy="1143000"/>
          </a:xfrm>
        </p:spPr>
        <p:txBody>
          <a:bodyPr>
            <a:normAutofit/>
          </a:bodyPr>
          <a:lstStyle/>
          <a:p>
            <a:r>
              <a:rPr lang="es-AR" dirty="0" smtClean="0">
                <a:effectLst/>
              </a:rPr>
              <a:t>Transcripción: proceso</a:t>
            </a:r>
            <a:endParaRPr lang="es-AR" dirty="0">
              <a:effectLst/>
            </a:endParaRPr>
          </a:p>
        </p:txBody>
      </p:sp>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5880641" y="1124744"/>
            <a:ext cx="2795815" cy="5739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9730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Imagen 2" descr="F26-01b.GIF002                                                 00006D0CSumanas' Hard Drive            B4EBCDA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800" y="1041400"/>
            <a:ext cx="8026400" cy="477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2154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upload.wikimedia.org/wikipedia/commons/thumb/b/b3/Chromosome-es.svg/350px-Chromosome-es.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4808" y="764704"/>
            <a:ext cx="4839440" cy="55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09156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AR" sz="3600" dirty="0" smtClean="0"/>
              <a:t>Modificaciones post-</a:t>
            </a:r>
            <a:r>
              <a:rPr lang="es-AR" sz="3600" dirty="0" err="1" smtClean="0"/>
              <a:t>transcripcionales</a:t>
            </a:r>
            <a:r>
              <a:rPr lang="es-AR" sz="3600" dirty="0" smtClean="0"/>
              <a:t> del ARN eucariota</a:t>
            </a:r>
            <a:endParaRPr lang="es-AR" sz="3600" dirty="0"/>
          </a:p>
        </p:txBody>
      </p:sp>
      <p:sp>
        <p:nvSpPr>
          <p:cNvPr id="3" name="2 Marcador de contenido"/>
          <p:cNvSpPr>
            <a:spLocks noGrp="1"/>
          </p:cNvSpPr>
          <p:nvPr>
            <p:ph idx="1"/>
          </p:nvPr>
        </p:nvSpPr>
        <p:spPr/>
        <p:txBody>
          <a:bodyPr>
            <a:normAutofit fontScale="85000" lnSpcReduction="10000"/>
          </a:bodyPr>
          <a:lstStyle/>
          <a:p>
            <a:r>
              <a:rPr lang="es-AR" dirty="0" smtClean="0"/>
              <a:t>Los ARN eucariotas recién transcriptos necesitan modificarse para poder cumplir sus funciones.</a:t>
            </a:r>
          </a:p>
          <a:p>
            <a:r>
              <a:rPr lang="es-AR" b="1" dirty="0" smtClean="0"/>
              <a:t>Adición del </a:t>
            </a:r>
            <a:r>
              <a:rPr lang="es-AR" b="1" dirty="0" err="1" smtClean="0"/>
              <a:t>cap</a:t>
            </a:r>
            <a:r>
              <a:rPr lang="es-AR" dirty="0" smtClean="0"/>
              <a:t>: a medida que va transcribiéndose y separándose del ADN se le añade un nucleótido modificado en el extremo 5´. Esta modificación es importante para iniciar la síntesis de proteínas.</a:t>
            </a:r>
          </a:p>
          <a:p>
            <a:r>
              <a:rPr lang="es-AR" b="1" dirty="0" err="1" smtClean="0"/>
              <a:t>Poliadenilación</a:t>
            </a:r>
            <a:r>
              <a:rPr lang="es-AR" b="1" dirty="0" smtClean="0"/>
              <a:t>: </a:t>
            </a:r>
            <a:r>
              <a:rPr lang="es-AR" dirty="0" smtClean="0"/>
              <a:t>en el extremo 3´se agrega un gran número de </a:t>
            </a:r>
            <a:r>
              <a:rPr lang="es-AR" dirty="0" err="1" smtClean="0"/>
              <a:t>poliadeninas</a:t>
            </a:r>
            <a:r>
              <a:rPr lang="es-AR" dirty="0" smtClean="0"/>
              <a:t> o cola </a:t>
            </a:r>
            <a:r>
              <a:rPr lang="es-AR" dirty="0" err="1" smtClean="0"/>
              <a:t>poliA</a:t>
            </a:r>
            <a:r>
              <a:rPr lang="es-AR" dirty="0" smtClean="0"/>
              <a:t>.</a:t>
            </a:r>
          </a:p>
          <a:p>
            <a:r>
              <a:rPr lang="es-AR" b="1" dirty="0" err="1" smtClean="0"/>
              <a:t>Splicing</a:t>
            </a:r>
            <a:r>
              <a:rPr lang="es-AR" dirty="0" smtClean="0"/>
              <a:t>: </a:t>
            </a:r>
            <a:r>
              <a:rPr lang="es-AR" dirty="0"/>
              <a:t>(corte y </a:t>
            </a:r>
            <a:r>
              <a:rPr lang="es-AR" dirty="0" smtClean="0"/>
              <a:t>empalme) se </a:t>
            </a:r>
            <a:r>
              <a:rPr lang="es-AR" dirty="0" smtClean="0"/>
              <a:t>eliminan las </a:t>
            </a:r>
            <a:r>
              <a:rPr lang="es-AR" dirty="0" smtClean="0"/>
              <a:t>secuencias no codificantes </a:t>
            </a:r>
            <a:r>
              <a:rPr lang="es-AR" dirty="0" smtClean="0"/>
              <a:t>o </a:t>
            </a:r>
            <a:r>
              <a:rPr lang="es-AR" dirty="0" err="1" smtClean="0"/>
              <a:t>intrones</a:t>
            </a:r>
            <a:r>
              <a:rPr lang="es-AR" dirty="0" smtClean="0"/>
              <a:t>, </a:t>
            </a:r>
            <a:r>
              <a:rPr lang="es-AR" dirty="0" smtClean="0"/>
              <a:t>dejando los exones unidos</a:t>
            </a:r>
            <a:r>
              <a:rPr lang="es-AR" dirty="0" smtClean="0"/>
              <a:t>. </a:t>
            </a:r>
            <a:endParaRPr lang="es-AR" dirty="0" smtClean="0"/>
          </a:p>
        </p:txBody>
      </p:sp>
    </p:spTree>
    <p:extLst>
      <p:ext uri="{BB962C8B-B14F-4D97-AF65-F5344CB8AC3E}">
        <p14:creationId xmlns:p14="http://schemas.microsoft.com/office/powerpoint/2010/main" val="10859991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ángulo 2"/>
          <p:cNvSpPr>
            <a:spLocks noGrp="1" noChangeArrowheads="1"/>
          </p:cNvSpPr>
          <p:nvPr>
            <p:ph type="title"/>
          </p:nvPr>
        </p:nvSpPr>
        <p:spPr>
          <a:xfrm>
            <a:off x="457200" y="419100"/>
            <a:ext cx="8229600" cy="633413"/>
          </a:xfrm>
        </p:spPr>
        <p:txBody>
          <a:bodyPr>
            <a:normAutofit fontScale="90000"/>
          </a:bodyPr>
          <a:lstStyle/>
          <a:p>
            <a:r>
              <a:rPr lang="en-US" altLang="es-AR" sz="2800" b="1" u="sng" smtClean="0">
                <a:latin typeface="Arial Rounded MT Bold" pitchFamily="34" charset="0"/>
              </a:rPr>
              <a:t>Transcripción y traducción de un gen eucariota</a:t>
            </a:r>
          </a:p>
        </p:txBody>
      </p:sp>
      <p:sp>
        <p:nvSpPr>
          <p:cNvPr id="34819" name="Imagen 3" descr="Gene_Intron_Exon"/>
          <p:cNvSpPr>
            <a:spLocks noChangeAspect="1" noChangeArrowheads="1"/>
          </p:cNvSpPr>
          <p:nvPr/>
        </p:nvSpPr>
        <p:spPr bwMode="auto">
          <a:xfrm>
            <a:off x="412750" y="1916113"/>
            <a:ext cx="2287588" cy="282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p>
        </p:txBody>
      </p:sp>
      <p:grpSp>
        <p:nvGrpSpPr>
          <p:cNvPr id="34820" name="Grupo 4"/>
          <p:cNvGrpSpPr>
            <a:grpSpLocks/>
          </p:cNvGrpSpPr>
          <p:nvPr/>
        </p:nvGrpSpPr>
        <p:grpSpPr bwMode="auto">
          <a:xfrm>
            <a:off x="2819400" y="1341438"/>
            <a:ext cx="5961063" cy="4191000"/>
            <a:chOff x="1776" y="1376"/>
            <a:chExt cx="3755" cy="2640"/>
          </a:xfrm>
        </p:grpSpPr>
        <p:sp>
          <p:nvSpPr>
            <p:cNvPr id="34823" name="Rectángulo 5"/>
            <p:cNvSpPr>
              <a:spLocks noChangeArrowheads="1"/>
            </p:cNvSpPr>
            <p:nvPr/>
          </p:nvSpPr>
          <p:spPr bwMode="auto">
            <a:xfrm>
              <a:off x="1776" y="1680"/>
              <a:ext cx="59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500" b="1">
                  <a:solidFill>
                    <a:srgbClr val="000000"/>
                  </a:solidFill>
                  <a:latin typeface="Helvetica" pitchFamily="34" charset="0"/>
                </a:rPr>
                <a:t>preARNm:</a:t>
              </a:r>
              <a:endParaRPr lang="de-DE" altLang="es-AR" sz="1200" b="1">
                <a:solidFill>
                  <a:srgbClr val="000000"/>
                </a:solidFill>
                <a:latin typeface="Arial" charset="0"/>
              </a:endParaRPr>
            </a:p>
          </p:txBody>
        </p:sp>
        <p:grpSp>
          <p:nvGrpSpPr>
            <p:cNvPr id="34824" name="Grupo 6"/>
            <p:cNvGrpSpPr>
              <a:grpSpLocks/>
            </p:cNvGrpSpPr>
            <p:nvPr/>
          </p:nvGrpSpPr>
          <p:grpSpPr bwMode="auto">
            <a:xfrm>
              <a:off x="2402" y="1376"/>
              <a:ext cx="3129" cy="181"/>
              <a:chOff x="2402" y="1376"/>
              <a:chExt cx="3129" cy="181"/>
            </a:xfrm>
          </p:grpSpPr>
          <p:sp>
            <p:nvSpPr>
              <p:cNvPr id="34873" name="Rectángulo 7"/>
              <p:cNvSpPr>
                <a:spLocks noChangeArrowheads="1"/>
              </p:cNvSpPr>
              <p:nvPr/>
            </p:nvSpPr>
            <p:spPr bwMode="auto">
              <a:xfrm>
                <a:off x="5252" y="1376"/>
                <a:ext cx="2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99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200" b="1">
                    <a:solidFill>
                      <a:srgbClr val="000000"/>
                    </a:solidFill>
                    <a:latin typeface="Helvetica" pitchFamily="34" charset="0"/>
                  </a:rPr>
                  <a:t>3'UTR</a:t>
                </a:r>
                <a:endParaRPr lang="de-DE" altLang="es-AR" sz="1200" b="1">
                  <a:solidFill>
                    <a:srgbClr val="000000"/>
                  </a:solidFill>
                  <a:latin typeface="Arial" charset="0"/>
                </a:endParaRPr>
              </a:p>
            </p:txBody>
          </p:sp>
          <p:sp>
            <p:nvSpPr>
              <p:cNvPr id="34874" name="Rectángulo 8"/>
              <p:cNvSpPr>
                <a:spLocks noChangeArrowheads="1"/>
              </p:cNvSpPr>
              <p:nvPr/>
            </p:nvSpPr>
            <p:spPr bwMode="auto">
              <a:xfrm>
                <a:off x="3763" y="1376"/>
                <a:ext cx="6" cy="121"/>
              </a:xfrm>
              <a:prstGeom prst="rect">
                <a:avLst/>
              </a:prstGeom>
              <a:noFill/>
              <a:ln w="9525">
                <a:solidFill>
                  <a:srgbClr val="99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endParaRPr lang="de-DE" altLang="es-AR" sz="1200" b="1">
                  <a:solidFill>
                    <a:srgbClr val="000000"/>
                  </a:solidFill>
                  <a:latin typeface="Arial" charset="0"/>
                </a:endParaRPr>
              </a:p>
            </p:txBody>
          </p:sp>
          <p:sp>
            <p:nvSpPr>
              <p:cNvPr id="34875" name="Rectángulo 9"/>
              <p:cNvSpPr>
                <a:spLocks noChangeArrowheads="1"/>
              </p:cNvSpPr>
              <p:nvPr/>
            </p:nvSpPr>
            <p:spPr bwMode="auto">
              <a:xfrm>
                <a:off x="2402" y="1376"/>
                <a:ext cx="2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99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200" b="1">
                    <a:solidFill>
                      <a:srgbClr val="000000"/>
                    </a:solidFill>
                    <a:latin typeface="Helvetica" pitchFamily="34" charset="0"/>
                  </a:rPr>
                  <a:t>5'UTR</a:t>
                </a:r>
                <a:endParaRPr lang="de-DE" altLang="es-AR" sz="1200" b="1">
                  <a:solidFill>
                    <a:srgbClr val="000000"/>
                  </a:solidFill>
                  <a:latin typeface="Arial" charset="0"/>
                </a:endParaRPr>
              </a:p>
            </p:txBody>
          </p:sp>
          <p:sp>
            <p:nvSpPr>
              <p:cNvPr id="34876" name="Línea 10"/>
              <p:cNvSpPr>
                <a:spLocks noChangeShapeType="1"/>
              </p:cNvSpPr>
              <p:nvPr/>
            </p:nvSpPr>
            <p:spPr bwMode="auto">
              <a:xfrm flipV="1">
                <a:off x="2454" y="1511"/>
                <a:ext cx="0" cy="43"/>
              </a:xfrm>
              <a:prstGeom prst="line">
                <a:avLst/>
              </a:prstGeom>
              <a:noFill/>
              <a:ln w="12700">
                <a:solidFill>
                  <a:srgbClr val="99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34877" name="Línea 11"/>
              <p:cNvSpPr>
                <a:spLocks noChangeShapeType="1"/>
              </p:cNvSpPr>
              <p:nvPr/>
            </p:nvSpPr>
            <p:spPr bwMode="auto">
              <a:xfrm>
                <a:off x="2454" y="1510"/>
                <a:ext cx="3077" cy="0"/>
              </a:xfrm>
              <a:prstGeom prst="line">
                <a:avLst/>
              </a:prstGeom>
              <a:noFill/>
              <a:ln w="12700">
                <a:solidFill>
                  <a:srgbClr val="99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34878" name="Línea 12"/>
              <p:cNvSpPr>
                <a:spLocks noChangeShapeType="1"/>
              </p:cNvSpPr>
              <p:nvPr/>
            </p:nvSpPr>
            <p:spPr bwMode="auto">
              <a:xfrm flipV="1">
                <a:off x="2634" y="1510"/>
                <a:ext cx="0" cy="45"/>
              </a:xfrm>
              <a:prstGeom prst="line">
                <a:avLst/>
              </a:prstGeom>
              <a:noFill/>
              <a:ln w="12700">
                <a:solidFill>
                  <a:srgbClr val="99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34879" name="Línea 13"/>
              <p:cNvSpPr>
                <a:spLocks noChangeShapeType="1"/>
              </p:cNvSpPr>
              <p:nvPr/>
            </p:nvSpPr>
            <p:spPr bwMode="auto">
              <a:xfrm flipV="1">
                <a:off x="5265" y="1512"/>
                <a:ext cx="0" cy="45"/>
              </a:xfrm>
              <a:prstGeom prst="line">
                <a:avLst/>
              </a:prstGeom>
              <a:noFill/>
              <a:ln w="12700">
                <a:solidFill>
                  <a:srgbClr val="99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34880" name="Línea 14"/>
              <p:cNvSpPr>
                <a:spLocks noChangeShapeType="1"/>
              </p:cNvSpPr>
              <p:nvPr/>
            </p:nvSpPr>
            <p:spPr bwMode="auto">
              <a:xfrm flipV="1">
                <a:off x="5526" y="1508"/>
                <a:ext cx="0" cy="45"/>
              </a:xfrm>
              <a:prstGeom prst="line">
                <a:avLst/>
              </a:prstGeom>
              <a:noFill/>
              <a:ln w="12700">
                <a:solidFill>
                  <a:srgbClr val="99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grpSp>
        <p:sp>
          <p:nvSpPr>
            <p:cNvPr id="34825" name="Rectángulo 15"/>
            <p:cNvSpPr>
              <a:spLocks noChangeArrowheads="1"/>
            </p:cNvSpPr>
            <p:nvPr/>
          </p:nvSpPr>
          <p:spPr bwMode="auto">
            <a:xfrm>
              <a:off x="4648" y="1705"/>
              <a:ext cx="621" cy="119"/>
            </a:xfrm>
            <a:prstGeom prst="rect">
              <a:avLst/>
            </a:prstGeom>
            <a:solidFill>
              <a:srgbClr val="660033"/>
            </a:solidFill>
            <a:ln w="12700">
              <a:solidFill>
                <a:srgbClr val="660033"/>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26" name="Rectángulo 16"/>
            <p:cNvSpPr>
              <a:spLocks noChangeArrowheads="1"/>
            </p:cNvSpPr>
            <p:nvPr/>
          </p:nvSpPr>
          <p:spPr bwMode="auto">
            <a:xfrm>
              <a:off x="2639" y="1706"/>
              <a:ext cx="397" cy="119"/>
            </a:xfrm>
            <a:prstGeom prst="rect">
              <a:avLst/>
            </a:prstGeom>
            <a:solidFill>
              <a:srgbClr val="660033"/>
            </a:solidFill>
            <a:ln w="12700">
              <a:solidFill>
                <a:srgbClr val="660033"/>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27" name="Rectángulo 17"/>
            <p:cNvSpPr>
              <a:spLocks noChangeArrowheads="1"/>
            </p:cNvSpPr>
            <p:nvPr/>
          </p:nvSpPr>
          <p:spPr bwMode="auto">
            <a:xfrm>
              <a:off x="3311" y="1706"/>
              <a:ext cx="645" cy="119"/>
            </a:xfrm>
            <a:prstGeom prst="rect">
              <a:avLst/>
            </a:prstGeom>
            <a:solidFill>
              <a:srgbClr val="660033"/>
            </a:solidFill>
            <a:ln w="12700">
              <a:solidFill>
                <a:srgbClr val="660033"/>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28" name="Rectángulo 18"/>
            <p:cNvSpPr>
              <a:spLocks noChangeArrowheads="1"/>
            </p:cNvSpPr>
            <p:nvPr/>
          </p:nvSpPr>
          <p:spPr bwMode="auto">
            <a:xfrm>
              <a:off x="2741" y="1591"/>
              <a:ext cx="21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900" b="1">
                  <a:solidFill>
                    <a:srgbClr val="000000"/>
                  </a:solidFill>
                  <a:latin typeface="Times" pitchFamily="18" charset="0"/>
                </a:rPr>
                <a:t>Exon 1</a:t>
              </a:r>
            </a:p>
          </p:txBody>
        </p:sp>
        <p:sp>
          <p:nvSpPr>
            <p:cNvPr id="34829" name="Rectángulo 19"/>
            <p:cNvSpPr>
              <a:spLocks noChangeArrowheads="1"/>
            </p:cNvSpPr>
            <p:nvPr/>
          </p:nvSpPr>
          <p:spPr bwMode="auto">
            <a:xfrm>
              <a:off x="3535" y="1591"/>
              <a:ext cx="21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900" b="1">
                  <a:solidFill>
                    <a:srgbClr val="000000"/>
                  </a:solidFill>
                  <a:latin typeface="Times" pitchFamily="18" charset="0"/>
                </a:rPr>
                <a:t>Exon 2</a:t>
              </a:r>
            </a:p>
          </p:txBody>
        </p:sp>
        <p:sp>
          <p:nvSpPr>
            <p:cNvPr id="34830" name="Rectángulo 20"/>
            <p:cNvSpPr>
              <a:spLocks noChangeArrowheads="1"/>
            </p:cNvSpPr>
            <p:nvPr/>
          </p:nvSpPr>
          <p:spPr bwMode="auto">
            <a:xfrm>
              <a:off x="4840" y="1591"/>
              <a:ext cx="21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900" b="1">
                  <a:solidFill>
                    <a:srgbClr val="000000"/>
                  </a:solidFill>
                  <a:latin typeface="Times" pitchFamily="18" charset="0"/>
                </a:rPr>
                <a:t>Exon 3</a:t>
              </a:r>
            </a:p>
          </p:txBody>
        </p:sp>
        <p:sp>
          <p:nvSpPr>
            <p:cNvPr id="34831" name="Rectángulo 21"/>
            <p:cNvSpPr>
              <a:spLocks noChangeArrowheads="1"/>
            </p:cNvSpPr>
            <p:nvPr/>
          </p:nvSpPr>
          <p:spPr bwMode="auto">
            <a:xfrm>
              <a:off x="3054" y="1632"/>
              <a:ext cx="25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900" b="1">
                  <a:solidFill>
                    <a:srgbClr val="000000"/>
                  </a:solidFill>
                  <a:latin typeface="Times" pitchFamily="18" charset="0"/>
                </a:rPr>
                <a:t>Intron 1</a:t>
              </a:r>
            </a:p>
          </p:txBody>
        </p:sp>
        <p:sp>
          <p:nvSpPr>
            <p:cNvPr id="34832" name="Rectángulo 22"/>
            <p:cNvSpPr>
              <a:spLocks noChangeArrowheads="1"/>
            </p:cNvSpPr>
            <p:nvPr/>
          </p:nvSpPr>
          <p:spPr bwMode="auto">
            <a:xfrm>
              <a:off x="4176" y="1632"/>
              <a:ext cx="25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900" b="1">
                  <a:solidFill>
                    <a:srgbClr val="000000"/>
                  </a:solidFill>
                  <a:latin typeface="Times" pitchFamily="18" charset="0"/>
                </a:rPr>
                <a:t>Intron 2</a:t>
              </a:r>
            </a:p>
          </p:txBody>
        </p:sp>
        <p:sp>
          <p:nvSpPr>
            <p:cNvPr id="34833" name="Línea 23"/>
            <p:cNvSpPr>
              <a:spLocks noChangeShapeType="1"/>
            </p:cNvSpPr>
            <p:nvPr/>
          </p:nvSpPr>
          <p:spPr bwMode="auto">
            <a:xfrm>
              <a:off x="2454" y="1773"/>
              <a:ext cx="3077" cy="0"/>
            </a:xfrm>
            <a:prstGeom prst="line">
              <a:avLst/>
            </a:prstGeom>
            <a:noFill/>
            <a:ln w="38100">
              <a:solidFill>
                <a:srgbClr val="660033"/>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34834" name="Rectángulo 24"/>
            <p:cNvSpPr>
              <a:spLocks noChangeArrowheads="1"/>
            </p:cNvSpPr>
            <p:nvPr/>
          </p:nvSpPr>
          <p:spPr bwMode="auto">
            <a:xfrm>
              <a:off x="4616" y="2246"/>
              <a:ext cx="49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0000"/>
                  </a:solidFill>
                  <a:latin typeface="Helvetica" pitchFamily="34" charset="0"/>
                </a:rPr>
                <a:t>AAAAAAAAA</a:t>
              </a:r>
              <a:endParaRPr lang="de-DE" altLang="es-AR" sz="1200" b="1">
                <a:solidFill>
                  <a:srgbClr val="000000"/>
                </a:solidFill>
                <a:latin typeface="Arial" charset="0"/>
              </a:endParaRPr>
            </a:p>
          </p:txBody>
        </p:sp>
        <p:sp>
          <p:nvSpPr>
            <p:cNvPr id="34835" name="Rectángulo 25"/>
            <p:cNvSpPr>
              <a:spLocks noChangeArrowheads="1"/>
            </p:cNvSpPr>
            <p:nvPr/>
          </p:nvSpPr>
          <p:spPr bwMode="auto">
            <a:xfrm>
              <a:off x="1776" y="2256"/>
              <a:ext cx="403"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500" b="1">
                  <a:solidFill>
                    <a:srgbClr val="000000"/>
                  </a:solidFill>
                  <a:latin typeface="Helvetica" pitchFamily="34" charset="0"/>
                </a:rPr>
                <a:t>ARNm:</a:t>
              </a:r>
              <a:endParaRPr lang="de-DE" altLang="es-AR" sz="1200" b="1">
                <a:solidFill>
                  <a:srgbClr val="000000"/>
                </a:solidFill>
                <a:latin typeface="Arial" charset="0"/>
              </a:endParaRPr>
            </a:p>
          </p:txBody>
        </p:sp>
        <p:sp>
          <p:nvSpPr>
            <p:cNvPr id="34836" name="Rectángulo 26"/>
            <p:cNvSpPr>
              <a:spLocks noChangeArrowheads="1"/>
            </p:cNvSpPr>
            <p:nvPr/>
          </p:nvSpPr>
          <p:spPr bwMode="auto">
            <a:xfrm>
              <a:off x="2285" y="1956"/>
              <a:ext cx="58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200" b="1" i="1">
                  <a:solidFill>
                    <a:srgbClr val="660033"/>
                  </a:solidFill>
                  <a:latin typeface="Helvetica" pitchFamily="34" charset="0"/>
                </a:rPr>
                <a:t>          5´ CAP</a:t>
              </a:r>
              <a:endParaRPr lang="de-DE" altLang="es-AR" sz="1200" b="1">
                <a:solidFill>
                  <a:srgbClr val="660033"/>
                </a:solidFill>
                <a:latin typeface="Arial" charset="0"/>
              </a:endParaRPr>
            </a:p>
          </p:txBody>
        </p:sp>
        <p:sp>
          <p:nvSpPr>
            <p:cNvPr id="34837" name="Rectángulo 27"/>
            <p:cNvSpPr>
              <a:spLocks noChangeArrowheads="1"/>
            </p:cNvSpPr>
            <p:nvPr/>
          </p:nvSpPr>
          <p:spPr bwMode="auto">
            <a:xfrm>
              <a:off x="4744" y="2112"/>
              <a:ext cx="26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200" b="1">
                  <a:solidFill>
                    <a:srgbClr val="000000"/>
                  </a:solidFill>
                  <a:latin typeface="Helvetica" pitchFamily="34" charset="0"/>
                </a:rPr>
                <a:t>polyA</a:t>
              </a:r>
              <a:endParaRPr lang="de-DE" altLang="es-AR" sz="1200" b="1">
                <a:solidFill>
                  <a:srgbClr val="000000"/>
                </a:solidFill>
                <a:latin typeface="Arial" charset="0"/>
              </a:endParaRPr>
            </a:p>
          </p:txBody>
        </p:sp>
        <p:sp>
          <p:nvSpPr>
            <p:cNvPr id="34838" name="Rectángulo 28"/>
            <p:cNvSpPr>
              <a:spLocks noChangeArrowheads="1"/>
            </p:cNvSpPr>
            <p:nvPr/>
          </p:nvSpPr>
          <p:spPr bwMode="auto">
            <a:xfrm>
              <a:off x="2905" y="2238"/>
              <a:ext cx="397" cy="119"/>
            </a:xfrm>
            <a:prstGeom prst="rect">
              <a:avLst/>
            </a:prstGeom>
            <a:solidFill>
              <a:srgbClr val="FF9933"/>
            </a:solidFill>
            <a:ln w="12700">
              <a:solidFill>
                <a:schemeClr val="tx1"/>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39" name="Rectángulo 29"/>
            <p:cNvSpPr>
              <a:spLocks noChangeArrowheads="1"/>
            </p:cNvSpPr>
            <p:nvPr/>
          </p:nvSpPr>
          <p:spPr bwMode="auto">
            <a:xfrm>
              <a:off x="3307" y="2238"/>
              <a:ext cx="645" cy="119"/>
            </a:xfrm>
            <a:prstGeom prst="rect">
              <a:avLst/>
            </a:prstGeom>
            <a:solidFill>
              <a:schemeClr val="folHlink"/>
            </a:solidFill>
            <a:ln w="12700">
              <a:solidFill>
                <a:schemeClr val="tx1"/>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40" name="Línea 30"/>
            <p:cNvSpPr>
              <a:spLocks noChangeShapeType="1"/>
            </p:cNvSpPr>
            <p:nvPr/>
          </p:nvSpPr>
          <p:spPr bwMode="auto">
            <a:xfrm>
              <a:off x="2722" y="2299"/>
              <a:ext cx="186" cy="0"/>
            </a:xfrm>
            <a:prstGeom prst="line">
              <a:avLst/>
            </a:prstGeom>
            <a:noFill/>
            <a:ln w="38100">
              <a:solidFill>
                <a:srgbClr val="660033"/>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34841" name="Rectángulo 31"/>
            <p:cNvSpPr>
              <a:spLocks noChangeArrowheads="1"/>
            </p:cNvSpPr>
            <p:nvPr/>
          </p:nvSpPr>
          <p:spPr bwMode="auto">
            <a:xfrm>
              <a:off x="2919" y="2256"/>
              <a:ext cx="17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0000"/>
                  </a:solidFill>
                  <a:latin typeface="Helvetica" pitchFamily="34" charset="0"/>
                </a:rPr>
                <a:t>AUG</a:t>
              </a:r>
              <a:endParaRPr lang="de-DE" altLang="es-AR" sz="1200" b="1">
                <a:solidFill>
                  <a:srgbClr val="000000"/>
                </a:solidFill>
                <a:latin typeface="Arial" charset="0"/>
              </a:endParaRPr>
            </a:p>
          </p:txBody>
        </p:sp>
        <p:sp>
          <p:nvSpPr>
            <p:cNvPr id="34842" name="Línea 32"/>
            <p:cNvSpPr>
              <a:spLocks noChangeShapeType="1"/>
            </p:cNvSpPr>
            <p:nvPr/>
          </p:nvSpPr>
          <p:spPr bwMode="auto">
            <a:xfrm>
              <a:off x="2843" y="1883"/>
              <a:ext cx="288" cy="2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nchor="ctr"/>
            <a:lstStyle/>
            <a:p>
              <a:endParaRPr lang="es-AR"/>
            </a:p>
          </p:txBody>
        </p:sp>
        <p:sp>
          <p:nvSpPr>
            <p:cNvPr id="34843" name="Línea 33"/>
            <p:cNvSpPr>
              <a:spLocks noChangeShapeType="1"/>
            </p:cNvSpPr>
            <p:nvPr/>
          </p:nvSpPr>
          <p:spPr bwMode="auto">
            <a:xfrm>
              <a:off x="3651" y="1883"/>
              <a:ext cx="0" cy="28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nchor="ctr"/>
            <a:lstStyle/>
            <a:p>
              <a:endParaRPr lang="es-AR"/>
            </a:p>
          </p:txBody>
        </p:sp>
        <p:sp>
          <p:nvSpPr>
            <p:cNvPr id="34844" name="Línea 34"/>
            <p:cNvSpPr>
              <a:spLocks noChangeShapeType="1"/>
            </p:cNvSpPr>
            <p:nvPr/>
          </p:nvSpPr>
          <p:spPr bwMode="auto">
            <a:xfrm flipH="1">
              <a:off x="4499" y="1891"/>
              <a:ext cx="256" cy="256"/>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nchor="ctr"/>
            <a:lstStyle/>
            <a:p>
              <a:endParaRPr lang="es-AR"/>
            </a:p>
          </p:txBody>
        </p:sp>
        <p:sp>
          <p:nvSpPr>
            <p:cNvPr id="34845" name="Rectángulo 35"/>
            <p:cNvSpPr>
              <a:spLocks noChangeArrowheads="1"/>
            </p:cNvSpPr>
            <p:nvPr/>
          </p:nvSpPr>
          <p:spPr bwMode="auto">
            <a:xfrm>
              <a:off x="3963" y="2238"/>
              <a:ext cx="645" cy="119"/>
            </a:xfrm>
            <a:prstGeom prst="rect">
              <a:avLst/>
            </a:prstGeom>
            <a:solidFill>
              <a:srgbClr val="CC99FF"/>
            </a:solidFill>
            <a:ln w="12700">
              <a:solidFill>
                <a:schemeClr val="tx1"/>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endParaRPr lang="de-DE" altLang="es-AR" sz="1800" b="1">
                <a:solidFill>
                  <a:srgbClr val="FFFFFF"/>
                </a:solidFill>
                <a:latin typeface="Arial" charset="0"/>
              </a:endParaRPr>
            </a:p>
          </p:txBody>
        </p:sp>
        <p:sp>
          <p:nvSpPr>
            <p:cNvPr id="34846" name="Cuadro de texto 36"/>
            <p:cNvSpPr txBox="1">
              <a:spLocks noChangeArrowheads="1"/>
            </p:cNvSpPr>
            <p:nvPr/>
          </p:nvSpPr>
          <p:spPr bwMode="auto">
            <a:xfrm>
              <a:off x="4377" y="2222"/>
              <a:ext cx="314" cy="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7" tIns="44450" rIns="90487" bIns="4445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50000"/>
                </a:spcBef>
                <a:buFontTx/>
                <a:buNone/>
              </a:pPr>
              <a:r>
                <a:rPr lang="en-US" altLang="es-AR" sz="1000" b="1">
                  <a:solidFill>
                    <a:srgbClr val="000000"/>
                  </a:solidFill>
                  <a:latin typeface="Helvetica" pitchFamily="34" charset="0"/>
                </a:rPr>
                <a:t>UAA</a:t>
              </a:r>
            </a:p>
          </p:txBody>
        </p:sp>
        <p:sp>
          <p:nvSpPr>
            <p:cNvPr id="34847" name="Rectángulo 37"/>
            <p:cNvSpPr>
              <a:spLocks noChangeArrowheads="1"/>
            </p:cNvSpPr>
            <p:nvPr/>
          </p:nvSpPr>
          <p:spPr bwMode="auto">
            <a:xfrm>
              <a:off x="1785" y="2896"/>
              <a:ext cx="77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500" b="1">
                  <a:solidFill>
                    <a:srgbClr val="000000"/>
                  </a:solidFill>
                  <a:latin typeface="Helvetica" pitchFamily="34" charset="0"/>
                </a:rPr>
                <a:t>         proteína</a:t>
              </a:r>
              <a:endParaRPr lang="de-DE" altLang="es-AR" sz="1000" b="1">
                <a:solidFill>
                  <a:srgbClr val="000000"/>
                </a:solidFill>
                <a:latin typeface="Helvetica" pitchFamily="34" charset="0"/>
              </a:endParaRPr>
            </a:p>
          </p:txBody>
        </p:sp>
        <p:sp>
          <p:nvSpPr>
            <p:cNvPr id="34848" name="Rectángulo 38"/>
            <p:cNvSpPr>
              <a:spLocks noChangeArrowheads="1"/>
            </p:cNvSpPr>
            <p:nvPr/>
          </p:nvSpPr>
          <p:spPr bwMode="auto">
            <a:xfrm>
              <a:off x="2333" y="2672"/>
              <a:ext cx="105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200" b="1" i="1">
                  <a:solidFill>
                    <a:srgbClr val="CC0055"/>
                  </a:solidFill>
                  <a:latin typeface="Helvetica" pitchFamily="34" charset="0"/>
                </a:rPr>
                <a:t>Traducción </a:t>
              </a:r>
            </a:p>
          </p:txBody>
        </p:sp>
        <p:sp>
          <p:nvSpPr>
            <p:cNvPr id="34849" name="Rectángulo 39"/>
            <p:cNvSpPr>
              <a:spLocks noChangeArrowheads="1"/>
            </p:cNvSpPr>
            <p:nvPr/>
          </p:nvSpPr>
          <p:spPr bwMode="auto">
            <a:xfrm>
              <a:off x="2906" y="3037"/>
              <a:ext cx="29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4EFF"/>
                  </a:solidFill>
                  <a:latin typeface="Helvetica" pitchFamily="34" charset="0"/>
                </a:rPr>
                <a:t>MPLTW</a:t>
              </a:r>
              <a:endParaRPr lang="de-DE" altLang="es-AR" sz="1000" b="1">
                <a:solidFill>
                  <a:srgbClr val="000000"/>
                </a:solidFill>
                <a:latin typeface="Arial" charset="0"/>
              </a:endParaRPr>
            </a:p>
          </p:txBody>
        </p:sp>
        <p:sp>
          <p:nvSpPr>
            <p:cNvPr id="34850" name="Rectángulo 40"/>
            <p:cNvSpPr>
              <a:spLocks noChangeArrowheads="1"/>
            </p:cNvSpPr>
            <p:nvPr/>
          </p:nvSpPr>
          <p:spPr bwMode="auto">
            <a:xfrm>
              <a:off x="4095" y="3037"/>
              <a:ext cx="46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4EFF"/>
                  </a:solidFill>
                  <a:latin typeface="Helvetica" pitchFamily="34" charset="0"/>
                </a:rPr>
                <a:t>..............GFL</a:t>
              </a:r>
              <a:endParaRPr lang="de-DE" altLang="es-AR" sz="1000" b="1">
                <a:solidFill>
                  <a:srgbClr val="000000"/>
                </a:solidFill>
                <a:latin typeface="Arial" charset="0"/>
              </a:endParaRPr>
            </a:p>
          </p:txBody>
        </p:sp>
        <p:sp>
          <p:nvSpPr>
            <p:cNvPr id="34851" name="Rectángulo 41"/>
            <p:cNvSpPr>
              <a:spLocks noChangeArrowheads="1"/>
            </p:cNvSpPr>
            <p:nvPr/>
          </p:nvSpPr>
          <p:spPr bwMode="auto">
            <a:xfrm>
              <a:off x="3951" y="2902"/>
              <a:ext cx="621" cy="118"/>
            </a:xfrm>
            <a:prstGeom prst="rect">
              <a:avLst/>
            </a:prstGeom>
            <a:solidFill>
              <a:srgbClr val="CC99FF"/>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52" name="Rectángulo 42"/>
            <p:cNvSpPr>
              <a:spLocks noChangeArrowheads="1"/>
            </p:cNvSpPr>
            <p:nvPr/>
          </p:nvSpPr>
          <p:spPr bwMode="auto">
            <a:xfrm>
              <a:off x="2897" y="2902"/>
              <a:ext cx="397" cy="119"/>
            </a:xfrm>
            <a:prstGeom prst="rect">
              <a:avLst/>
            </a:prstGeom>
            <a:solidFill>
              <a:srgbClr val="FF9933"/>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53" name="Rectángulo 43"/>
            <p:cNvSpPr>
              <a:spLocks noChangeArrowheads="1"/>
            </p:cNvSpPr>
            <p:nvPr/>
          </p:nvSpPr>
          <p:spPr bwMode="auto">
            <a:xfrm>
              <a:off x="3299" y="2902"/>
              <a:ext cx="645" cy="119"/>
            </a:xfrm>
            <a:prstGeom prst="rect">
              <a:avLst/>
            </a:prstGeom>
            <a:solidFill>
              <a:schemeClr val="folHlink"/>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54" name="Línea 44"/>
            <p:cNvSpPr>
              <a:spLocks noChangeShapeType="1"/>
            </p:cNvSpPr>
            <p:nvPr/>
          </p:nvSpPr>
          <p:spPr bwMode="auto">
            <a:xfrm>
              <a:off x="3643" y="2475"/>
              <a:ext cx="0" cy="28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nchor="ctr"/>
            <a:lstStyle/>
            <a:p>
              <a:endParaRPr lang="es-AR"/>
            </a:p>
          </p:txBody>
        </p:sp>
        <p:sp>
          <p:nvSpPr>
            <p:cNvPr id="34855" name="Rectángulo 45"/>
            <p:cNvSpPr>
              <a:spLocks noChangeArrowheads="1"/>
            </p:cNvSpPr>
            <p:nvPr/>
          </p:nvSpPr>
          <p:spPr bwMode="auto">
            <a:xfrm>
              <a:off x="2898" y="3392"/>
              <a:ext cx="29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4EFF"/>
                  </a:solidFill>
                  <a:latin typeface="Helvetica" pitchFamily="34" charset="0"/>
                </a:rPr>
                <a:t>MPLTW</a:t>
              </a:r>
              <a:endParaRPr lang="de-DE" altLang="es-AR" sz="1000" b="1">
                <a:solidFill>
                  <a:srgbClr val="000000"/>
                </a:solidFill>
                <a:latin typeface="Arial" charset="0"/>
              </a:endParaRPr>
            </a:p>
          </p:txBody>
        </p:sp>
        <p:sp>
          <p:nvSpPr>
            <p:cNvPr id="34856" name="Rectángulo 46"/>
            <p:cNvSpPr>
              <a:spLocks noChangeArrowheads="1"/>
            </p:cNvSpPr>
            <p:nvPr/>
          </p:nvSpPr>
          <p:spPr bwMode="auto">
            <a:xfrm>
              <a:off x="3465" y="3392"/>
              <a:ext cx="46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4EFF"/>
                  </a:solidFill>
                  <a:latin typeface="Helvetica" pitchFamily="34" charset="0"/>
                </a:rPr>
                <a:t>..............PJC</a:t>
              </a:r>
              <a:endParaRPr lang="de-DE" altLang="es-AR" sz="1000" b="1">
                <a:solidFill>
                  <a:srgbClr val="000000"/>
                </a:solidFill>
                <a:latin typeface="Arial" charset="0"/>
              </a:endParaRPr>
            </a:p>
          </p:txBody>
        </p:sp>
        <p:sp>
          <p:nvSpPr>
            <p:cNvPr id="34857" name="Rectángulo 47"/>
            <p:cNvSpPr>
              <a:spLocks noChangeArrowheads="1"/>
            </p:cNvSpPr>
            <p:nvPr/>
          </p:nvSpPr>
          <p:spPr bwMode="auto">
            <a:xfrm>
              <a:off x="2889" y="3257"/>
              <a:ext cx="397" cy="119"/>
            </a:xfrm>
            <a:prstGeom prst="rect">
              <a:avLst/>
            </a:prstGeom>
            <a:solidFill>
              <a:srgbClr val="FF9933"/>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58" name="Rectángulo 48"/>
            <p:cNvSpPr>
              <a:spLocks noChangeArrowheads="1"/>
            </p:cNvSpPr>
            <p:nvPr/>
          </p:nvSpPr>
          <p:spPr bwMode="auto">
            <a:xfrm>
              <a:off x="3291" y="3257"/>
              <a:ext cx="645" cy="119"/>
            </a:xfrm>
            <a:prstGeom prst="rect">
              <a:avLst/>
            </a:prstGeom>
            <a:solidFill>
              <a:srgbClr val="CC99FF"/>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59" name="Rectángulo 49"/>
            <p:cNvSpPr>
              <a:spLocks noChangeArrowheads="1"/>
            </p:cNvSpPr>
            <p:nvPr/>
          </p:nvSpPr>
          <p:spPr bwMode="auto">
            <a:xfrm>
              <a:off x="4089" y="3277"/>
              <a:ext cx="105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endParaRPr lang="de-DE" altLang="es-AR" sz="1200" b="1" i="1">
                <a:solidFill>
                  <a:srgbClr val="CC0055"/>
                </a:solidFill>
                <a:latin typeface="Helvetica" pitchFamily="34" charset="0"/>
              </a:endParaRPr>
            </a:p>
          </p:txBody>
        </p:sp>
        <p:sp>
          <p:nvSpPr>
            <p:cNvPr id="34860" name="Rectángulo 50"/>
            <p:cNvSpPr>
              <a:spLocks noChangeArrowheads="1"/>
            </p:cNvSpPr>
            <p:nvPr/>
          </p:nvSpPr>
          <p:spPr bwMode="auto">
            <a:xfrm>
              <a:off x="2112" y="3648"/>
              <a:ext cx="1058"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200" b="1" i="1">
                  <a:solidFill>
                    <a:srgbClr val="CC0055"/>
                  </a:solidFill>
                  <a:latin typeface="Helvetica" pitchFamily="34" charset="0"/>
                </a:rPr>
                <a:t>Modificaciones post-traduccionales</a:t>
              </a:r>
            </a:p>
          </p:txBody>
        </p:sp>
        <p:sp>
          <p:nvSpPr>
            <p:cNvPr id="34861" name="Rectángulo 51"/>
            <p:cNvSpPr>
              <a:spLocks noChangeArrowheads="1"/>
            </p:cNvSpPr>
            <p:nvPr/>
          </p:nvSpPr>
          <p:spPr bwMode="auto">
            <a:xfrm>
              <a:off x="3330" y="3920"/>
              <a:ext cx="29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4EFF"/>
                  </a:solidFill>
                  <a:latin typeface="Helvetica" pitchFamily="34" charset="0"/>
                </a:rPr>
                <a:t>MPLTW</a:t>
              </a:r>
              <a:endParaRPr lang="de-DE" altLang="es-AR" sz="1000" b="1">
                <a:solidFill>
                  <a:srgbClr val="000000"/>
                </a:solidFill>
                <a:latin typeface="Arial" charset="0"/>
              </a:endParaRPr>
            </a:p>
          </p:txBody>
        </p:sp>
        <p:sp>
          <p:nvSpPr>
            <p:cNvPr id="34862" name="Rectángulo 52"/>
            <p:cNvSpPr>
              <a:spLocks noChangeArrowheads="1"/>
            </p:cNvSpPr>
            <p:nvPr/>
          </p:nvSpPr>
          <p:spPr bwMode="auto">
            <a:xfrm>
              <a:off x="4185" y="3920"/>
              <a:ext cx="47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4EFF"/>
                  </a:solidFill>
                  <a:latin typeface="Helvetica" pitchFamily="34" charset="0"/>
                </a:rPr>
                <a:t>..............LAC</a:t>
              </a:r>
              <a:endParaRPr lang="de-DE" altLang="es-AR" sz="1000" b="1">
                <a:solidFill>
                  <a:srgbClr val="000000"/>
                </a:solidFill>
                <a:latin typeface="Arial" charset="0"/>
              </a:endParaRPr>
            </a:p>
          </p:txBody>
        </p:sp>
        <p:sp>
          <p:nvSpPr>
            <p:cNvPr id="34863" name="Rectángulo 53"/>
            <p:cNvSpPr>
              <a:spLocks noChangeArrowheads="1"/>
            </p:cNvSpPr>
            <p:nvPr/>
          </p:nvSpPr>
          <p:spPr bwMode="auto">
            <a:xfrm>
              <a:off x="4375" y="3784"/>
              <a:ext cx="290" cy="136"/>
            </a:xfrm>
            <a:prstGeom prst="rect">
              <a:avLst/>
            </a:prstGeom>
            <a:solidFill>
              <a:srgbClr val="CC99FF"/>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64" name="Rectángulo 54"/>
            <p:cNvSpPr>
              <a:spLocks noChangeArrowheads="1"/>
            </p:cNvSpPr>
            <p:nvPr/>
          </p:nvSpPr>
          <p:spPr bwMode="auto">
            <a:xfrm>
              <a:off x="3321" y="3785"/>
              <a:ext cx="397" cy="119"/>
            </a:xfrm>
            <a:prstGeom prst="rect">
              <a:avLst/>
            </a:prstGeom>
            <a:solidFill>
              <a:srgbClr val="FF9933"/>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65" name="Rectángulo 55"/>
            <p:cNvSpPr>
              <a:spLocks noChangeArrowheads="1"/>
            </p:cNvSpPr>
            <p:nvPr/>
          </p:nvSpPr>
          <p:spPr bwMode="auto">
            <a:xfrm>
              <a:off x="3723" y="3785"/>
              <a:ext cx="645" cy="119"/>
            </a:xfrm>
            <a:prstGeom prst="rect">
              <a:avLst/>
            </a:prstGeom>
            <a:solidFill>
              <a:schemeClr val="folHlink"/>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66" name="Rectángulo 56"/>
            <p:cNvSpPr>
              <a:spLocks noChangeArrowheads="1"/>
            </p:cNvSpPr>
            <p:nvPr/>
          </p:nvSpPr>
          <p:spPr bwMode="auto">
            <a:xfrm>
              <a:off x="4185" y="3728"/>
              <a:ext cx="48" cy="96"/>
            </a:xfrm>
            <a:prstGeom prst="rect">
              <a:avLst/>
            </a:prstGeom>
            <a:solidFill>
              <a:srgbClr val="9900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67" name="Rectángulo 57"/>
            <p:cNvSpPr>
              <a:spLocks noChangeArrowheads="1"/>
            </p:cNvSpPr>
            <p:nvPr/>
          </p:nvSpPr>
          <p:spPr bwMode="auto">
            <a:xfrm>
              <a:off x="4281" y="3872"/>
              <a:ext cx="48" cy="96"/>
            </a:xfrm>
            <a:prstGeom prst="rect">
              <a:avLst/>
            </a:prstGeom>
            <a:solidFill>
              <a:srgbClr val="9900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68" name="Rectángulo 58"/>
            <p:cNvSpPr>
              <a:spLocks noChangeArrowheads="1"/>
            </p:cNvSpPr>
            <p:nvPr/>
          </p:nvSpPr>
          <p:spPr bwMode="auto">
            <a:xfrm>
              <a:off x="2640" y="1705"/>
              <a:ext cx="397" cy="119"/>
            </a:xfrm>
            <a:prstGeom prst="rect">
              <a:avLst/>
            </a:prstGeom>
            <a:solidFill>
              <a:srgbClr val="FF9933"/>
            </a:solidFill>
            <a:ln w="12700">
              <a:solidFill>
                <a:schemeClr val="tx1"/>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69" name="Rectángulo 59"/>
            <p:cNvSpPr>
              <a:spLocks noChangeArrowheads="1"/>
            </p:cNvSpPr>
            <p:nvPr/>
          </p:nvSpPr>
          <p:spPr bwMode="auto">
            <a:xfrm>
              <a:off x="2657" y="1723"/>
              <a:ext cx="17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FFFFFF"/>
                  </a:solidFill>
                  <a:latin typeface="Helvetica" pitchFamily="34" charset="0"/>
                </a:rPr>
                <a:t>AUG</a:t>
              </a:r>
              <a:endParaRPr lang="de-DE" altLang="es-AR" sz="1200" b="1">
                <a:solidFill>
                  <a:srgbClr val="FFFFFF"/>
                </a:solidFill>
                <a:latin typeface="Arial" charset="0"/>
              </a:endParaRPr>
            </a:p>
          </p:txBody>
        </p:sp>
        <p:sp>
          <p:nvSpPr>
            <p:cNvPr id="34870" name="Rectángulo 60"/>
            <p:cNvSpPr>
              <a:spLocks noChangeArrowheads="1"/>
            </p:cNvSpPr>
            <p:nvPr/>
          </p:nvSpPr>
          <p:spPr bwMode="auto">
            <a:xfrm>
              <a:off x="3312" y="1705"/>
              <a:ext cx="645" cy="119"/>
            </a:xfrm>
            <a:prstGeom prst="rect">
              <a:avLst/>
            </a:prstGeom>
            <a:solidFill>
              <a:schemeClr val="folHlink"/>
            </a:solidFill>
            <a:ln w="12700">
              <a:solidFill>
                <a:schemeClr val="tx1"/>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71" name="Rectángulo 61"/>
            <p:cNvSpPr>
              <a:spLocks noChangeArrowheads="1"/>
            </p:cNvSpPr>
            <p:nvPr/>
          </p:nvSpPr>
          <p:spPr bwMode="auto">
            <a:xfrm>
              <a:off x="4608" y="1705"/>
              <a:ext cx="645" cy="119"/>
            </a:xfrm>
            <a:prstGeom prst="rect">
              <a:avLst/>
            </a:prstGeom>
            <a:solidFill>
              <a:srgbClr val="CC99FF"/>
            </a:solidFill>
            <a:ln w="12700">
              <a:solidFill>
                <a:schemeClr val="tx1"/>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endParaRPr lang="de-DE" altLang="es-AR" sz="1800" b="1">
                <a:solidFill>
                  <a:srgbClr val="FFFFFF"/>
                </a:solidFill>
                <a:latin typeface="Arial" charset="0"/>
              </a:endParaRPr>
            </a:p>
          </p:txBody>
        </p:sp>
        <p:sp>
          <p:nvSpPr>
            <p:cNvPr id="34872" name="Rectángulo 62"/>
            <p:cNvSpPr>
              <a:spLocks noChangeArrowheads="1"/>
            </p:cNvSpPr>
            <p:nvPr/>
          </p:nvSpPr>
          <p:spPr bwMode="auto">
            <a:xfrm>
              <a:off x="5094" y="1723"/>
              <a:ext cx="16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0000"/>
                  </a:solidFill>
                  <a:latin typeface="Helvetica" pitchFamily="34" charset="0"/>
                </a:rPr>
                <a:t>UAA</a:t>
              </a:r>
              <a:endParaRPr lang="de-DE" altLang="es-AR" sz="1200" b="1">
                <a:solidFill>
                  <a:srgbClr val="000000"/>
                </a:solidFill>
                <a:latin typeface="Arial" charset="0"/>
              </a:endParaRPr>
            </a:p>
          </p:txBody>
        </p:sp>
      </p:grpSp>
      <p:sp>
        <p:nvSpPr>
          <p:cNvPr id="34821" name="Cuadro de texto 63"/>
          <p:cNvSpPr txBox="1">
            <a:spLocks noChangeArrowheads="1"/>
          </p:cNvSpPr>
          <p:nvPr/>
        </p:nvSpPr>
        <p:spPr bwMode="auto">
          <a:xfrm>
            <a:off x="5724525" y="2187575"/>
            <a:ext cx="1614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ES" altLang="es-AR" sz="1400" b="1" i="1">
                <a:solidFill>
                  <a:srgbClr val="660066"/>
                </a:solidFill>
                <a:latin typeface="Arial" charset="0"/>
              </a:rPr>
              <a:t>Corte y empalme</a:t>
            </a:r>
          </a:p>
        </p:txBody>
      </p:sp>
      <p:sp>
        <p:nvSpPr>
          <p:cNvPr id="34822" name="Cuadro de texto 64"/>
          <p:cNvSpPr txBox="1">
            <a:spLocks noChangeArrowheads="1"/>
          </p:cNvSpPr>
          <p:nvPr/>
        </p:nvSpPr>
        <p:spPr bwMode="auto">
          <a:xfrm>
            <a:off x="7410450" y="2205038"/>
            <a:ext cx="1482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ES" altLang="es-AR" sz="1400" b="1" i="1">
                <a:solidFill>
                  <a:srgbClr val="660066"/>
                </a:solidFill>
                <a:latin typeface="Arial" charset="0"/>
              </a:rPr>
              <a:t>Poliadenilación</a:t>
            </a:r>
          </a:p>
        </p:txBody>
      </p:sp>
    </p:spTree>
    <p:extLst>
      <p:ext uri="{BB962C8B-B14F-4D97-AF65-F5344CB8AC3E}">
        <p14:creationId xmlns:p14="http://schemas.microsoft.com/office/powerpoint/2010/main" val="30028312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33400" y="457200"/>
            <a:ext cx="8143056" cy="1295400"/>
          </a:xfrm>
        </p:spPr>
        <p:txBody>
          <a:bodyPr>
            <a:normAutofit fontScale="90000"/>
          </a:bodyPr>
          <a:lstStyle/>
          <a:p>
            <a:pPr eaLnBrk="1" hangingPunct="1"/>
            <a:r>
              <a:rPr lang="es-PR" altLang="es-AR" sz="3600" b="1" dirty="0" smtClean="0">
                <a:latin typeface="Arial Rounded MT Bold" pitchFamily="34" charset="0"/>
              </a:rPr>
              <a:t>TRADUCCIÓN: Síntesis de Proteínas</a:t>
            </a:r>
            <a:br>
              <a:rPr lang="es-PR" altLang="es-AR" sz="3600" b="1" dirty="0" smtClean="0">
                <a:latin typeface="Arial Rounded MT Bold" pitchFamily="34" charset="0"/>
              </a:rPr>
            </a:br>
            <a:endParaRPr lang="es-PR" altLang="es-AR" sz="3600" b="1" dirty="0" smtClean="0">
              <a:latin typeface="Arial Rounded MT Bold" pitchFamily="34" charset="0"/>
            </a:endParaRPr>
          </a:p>
        </p:txBody>
      </p:sp>
      <p:sp>
        <p:nvSpPr>
          <p:cNvPr id="38915" name="Rectangle 3"/>
          <p:cNvSpPr>
            <a:spLocks noGrp="1" noChangeArrowheads="1"/>
          </p:cNvSpPr>
          <p:nvPr>
            <p:ph type="body" idx="1"/>
          </p:nvPr>
        </p:nvSpPr>
        <p:spPr>
          <a:xfrm>
            <a:off x="457200" y="2780928"/>
            <a:ext cx="8229600" cy="3802435"/>
          </a:xfrm>
        </p:spPr>
        <p:txBody>
          <a:bodyPr>
            <a:normAutofit/>
          </a:bodyPr>
          <a:lstStyle/>
          <a:p>
            <a:pPr marL="82296" indent="0">
              <a:buNone/>
            </a:pPr>
            <a:r>
              <a:rPr lang="es-PR" altLang="es-AR" sz="2400" b="1" dirty="0" smtClean="0">
                <a:latin typeface="Arial Rounded MT Bold" pitchFamily="34" charset="0"/>
              </a:rPr>
              <a:t>Componentes</a:t>
            </a:r>
          </a:p>
          <a:p>
            <a:r>
              <a:rPr lang="es-PR" altLang="es-AR" sz="2400" dirty="0" err="1" smtClean="0">
                <a:latin typeface="Arial Rounded MT Bold" pitchFamily="34" charset="0"/>
              </a:rPr>
              <a:t>mRNA</a:t>
            </a:r>
            <a:endParaRPr lang="es-PR" altLang="es-AR" sz="2400" dirty="0" smtClean="0">
              <a:latin typeface="Arial Rounded MT Bold" pitchFamily="34" charset="0"/>
            </a:endParaRPr>
          </a:p>
          <a:p>
            <a:pPr eaLnBrk="1" hangingPunct="1"/>
            <a:r>
              <a:rPr lang="es-PR" altLang="es-AR" sz="2400" dirty="0" err="1" smtClean="0">
                <a:latin typeface="Arial Rounded MT Bold" pitchFamily="34" charset="0"/>
              </a:rPr>
              <a:t>tRNA</a:t>
            </a:r>
            <a:endParaRPr lang="es-PR" altLang="es-AR" sz="2400" dirty="0" smtClean="0">
              <a:latin typeface="Arial Rounded MT Bold" pitchFamily="34" charset="0"/>
            </a:endParaRPr>
          </a:p>
          <a:p>
            <a:pPr eaLnBrk="1" hangingPunct="1"/>
            <a:r>
              <a:rPr lang="es-PR" altLang="es-AR" sz="2400" dirty="0" smtClean="0">
                <a:latin typeface="Arial Rounded MT Bold" pitchFamily="34" charset="0"/>
              </a:rPr>
              <a:t>Ribosomas</a:t>
            </a:r>
          </a:p>
          <a:p>
            <a:pPr eaLnBrk="1" hangingPunct="1"/>
            <a:r>
              <a:rPr lang="es-PR" altLang="es-AR" sz="2400" dirty="0" smtClean="0">
                <a:latin typeface="Arial Rounded MT Bold" pitchFamily="34" charset="0"/>
              </a:rPr>
              <a:t>Chaperonas (proteínas)</a:t>
            </a:r>
            <a:endParaRPr lang="es-PR" altLang="es-AR" sz="2400" dirty="0" smtClean="0">
              <a:latin typeface="Arial Rounded MT Bold" pitchFamily="34" charset="0"/>
            </a:endParaRPr>
          </a:p>
          <a:p>
            <a:pPr eaLnBrk="1" hangingPunct="1"/>
            <a:r>
              <a:rPr lang="es-PR" altLang="es-AR" sz="2400" dirty="0" smtClean="0">
                <a:latin typeface="Arial Rounded MT Bold" pitchFamily="34" charset="0"/>
              </a:rPr>
              <a:t>Enzimas</a:t>
            </a:r>
          </a:p>
          <a:p>
            <a:pPr eaLnBrk="1" hangingPunct="1"/>
            <a:r>
              <a:rPr lang="es-PR" altLang="es-AR" sz="2400" dirty="0" smtClean="0">
                <a:latin typeface="Arial Rounded MT Bold" pitchFamily="34" charset="0"/>
              </a:rPr>
              <a:t>Factores de regulación</a:t>
            </a:r>
          </a:p>
          <a:p>
            <a:pPr eaLnBrk="1" hangingPunct="1"/>
            <a:r>
              <a:rPr lang="es-PR" altLang="es-AR" sz="2400" dirty="0" smtClean="0">
                <a:latin typeface="Arial Rounded MT Bold" pitchFamily="34" charset="0"/>
              </a:rPr>
              <a:t>Hidrólisis de ATP o GTP</a:t>
            </a:r>
          </a:p>
        </p:txBody>
      </p:sp>
      <p:sp>
        <p:nvSpPr>
          <p:cNvPr id="2" name="1 CuadroTexto"/>
          <p:cNvSpPr txBox="1"/>
          <p:nvPr/>
        </p:nvSpPr>
        <p:spPr>
          <a:xfrm>
            <a:off x="611560" y="1196752"/>
            <a:ext cx="8424936" cy="1569660"/>
          </a:xfrm>
          <a:prstGeom prst="rect">
            <a:avLst/>
          </a:prstGeom>
          <a:noFill/>
        </p:spPr>
        <p:txBody>
          <a:bodyPr wrap="square" rtlCol="0">
            <a:spAutoFit/>
          </a:bodyPr>
          <a:lstStyle/>
          <a:p>
            <a:r>
              <a:rPr lang="es-AR" sz="3200" dirty="0" smtClean="0"/>
              <a:t>Es la decodificación del lenguaje de cuatro letras A;C;G;T en el lenguaje de 20 aminoácidos de las proteínas</a:t>
            </a:r>
            <a:endParaRPr lang="es-AR" sz="3200" dirty="0"/>
          </a:p>
        </p:txBody>
      </p:sp>
    </p:spTree>
    <p:extLst>
      <p:ext uri="{BB962C8B-B14F-4D97-AF65-F5344CB8AC3E}">
        <p14:creationId xmlns:p14="http://schemas.microsoft.com/office/powerpoint/2010/main" val="27425101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Código genético</a:t>
            </a:r>
            <a:endParaRPr lang="es-AR" dirty="0"/>
          </a:p>
        </p:txBody>
      </p:sp>
      <p:sp>
        <p:nvSpPr>
          <p:cNvPr id="3" name="2 Marcador de contenido"/>
          <p:cNvSpPr>
            <a:spLocks noGrp="1"/>
          </p:cNvSpPr>
          <p:nvPr>
            <p:ph idx="1"/>
          </p:nvPr>
        </p:nvSpPr>
        <p:spPr/>
        <p:txBody>
          <a:bodyPr>
            <a:normAutofit lnSpcReduction="10000"/>
          </a:bodyPr>
          <a:lstStyle/>
          <a:p>
            <a:r>
              <a:rPr lang="es-AR" dirty="0" smtClean="0"/>
              <a:t>Codón: triplete de nucleótidos que codifica un aminoácido específico.</a:t>
            </a:r>
          </a:p>
          <a:p>
            <a:r>
              <a:rPr lang="es-AR" dirty="0" smtClean="0"/>
              <a:t>Durante la traducción los tripletes son leídos sucesivamente (no hay signos de puntuación) y sin solapamiento</a:t>
            </a:r>
          </a:p>
          <a:p>
            <a:r>
              <a:rPr lang="es-AR" dirty="0" smtClean="0"/>
              <a:t>El primer codón dentro de la secuencia determina el MARCO DE LECTURA.</a:t>
            </a:r>
          </a:p>
          <a:p>
            <a:r>
              <a:rPr lang="es-AR" dirty="0" smtClean="0"/>
              <a:t>En una secuencia de DNA de cadena simple hay tres posibles marcos de lectura.</a:t>
            </a:r>
          </a:p>
          <a:p>
            <a:endParaRPr lang="es-AR" dirty="0"/>
          </a:p>
        </p:txBody>
      </p:sp>
    </p:spTree>
    <p:extLst>
      <p:ext uri="{BB962C8B-B14F-4D97-AF65-F5344CB8AC3E}">
        <p14:creationId xmlns:p14="http://schemas.microsoft.com/office/powerpoint/2010/main" val="12768320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pic>
        <p:nvPicPr>
          <p:cNvPr id="7373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010" y="2564904"/>
            <a:ext cx="8976486"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49997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ángulo 2"/>
          <p:cNvSpPr>
            <a:spLocks noGrp="1" noChangeArrowheads="1"/>
          </p:cNvSpPr>
          <p:nvPr>
            <p:ph type="title"/>
          </p:nvPr>
        </p:nvSpPr>
        <p:spPr>
          <a:xfrm>
            <a:off x="457200" y="274638"/>
            <a:ext cx="8229600" cy="850900"/>
          </a:xfrm>
        </p:spPr>
        <p:txBody>
          <a:bodyPr/>
          <a:lstStyle/>
          <a:p>
            <a:r>
              <a:rPr lang="en-US" altLang="es-AR" sz="2800" u="sng" smtClean="0">
                <a:latin typeface="Arial Rounded MT Bold" pitchFamily="34" charset="0"/>
              </a:rPr>
              <a:t>Código genético</a:t>
            </a:r>
          </a:p>
        </p:txBody>
      </p:sp>
      <p:pic>
        <p:nvPicPr>
          <p:cNvPr id="39939" name="Imagen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042988"/>
            <a:ext cx="4552950" cy="505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40" name="Grupo 17"/>
          <p:cNvGrpSpPr>
            <a:grpSpLocks/>
          </p:cNvGrpSpPr>
          <p:nvPr/>
        </p:nvGrpSpPr>
        <p:grpSpPr bwMode="auto">
          <a:xfrm>
            <a:off x="4695825" y="3370263"/>
            <a:ext cx="4124325" cy="1354137"/>
            <a:chOff x="2925" y="1084"/>
            <a:chExt cx="2598" cy="853"/>
          </a:xfrm>
        </p:grpSpPr>
        <p:sp>
          <p:nvSpPr>
            <p:cNvPr id="39946" name="Cuadro de texto 4"/>
            <p:cNvSpPr txBox="1">
              <a:spLocks noChangeArrowheads="1"/>
            </p:cNvSpPr>
            <p:nvPr/>
          </p:nvSpPr>
          <p:spPr bwMode="auto">
            <a:xfrm>
              <a:off x="2971" y="1389"/>
              <a:ext cx="20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n-US" altLang="es-AR" sz="1800" b="1">
                  <a:solidFill>
                    <a:srgbClr val="000000"/>
                  </a:solidFill>
                  <a:latin typeface="Arial" charset="0"/>
                  <a:cs typeface="Arial" charset="0"/>
                </a:rPr>
                <a:t>AUGCAGUGGAAACUAUAG</a:t>
              </a:r>
            </a:p>
          </p:txBody>
        </p:sp>
        <p:sp>
          <p:nvSpPr>
            <p:cNvPr id="39947" name="Cuadro de texto 5"/>
            <p:cNvSpPr txBox="1">
              <a:spLocks noChangeArrowheads="1"/>
            </p:cNvSpPr>
            <p:nvPr/>
          </p:nvSpPr>
          <p:spPr bwMode="auto">
            <a:xfrm>
              <a:off x="4967" y="1389"/>
              <a:ext cx="55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ES" altLang="es-AR" sz="1800" b="1">
                  <a:solidFill>
                    <a:srgbClr val="000000"/>
                  </a:solidFill>
                  <a:latin typeface="Arial" charset="0"/>
                  <a:cs typeface="Arial" charset="0"/>
                </a:rPr>
                <a:t>ARNm</a:t>
              </a:r>
            </a:p>
          </p:txBody>
        </p:sp>
        <p:sp>
          <p:nvSpPr>
            <p:cNvPr id="39948" name="Autoforma 6"/>
            <p:cNvSpPr>
              <a:spLocks/>
            </p:cNvSpPr>
            <p:nvPr/>
          </p:nvSpPr>
          <p:spPr bwMode="auto">
            <a:xfrm rot="16200000" flipH="1">
              <a:off x="3107" y="1207"/>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49" name="Cuadro de texto 7"/>
            <p:cNvSpPr txBox="1">
              <a:spLocks noChangeArrowheads="1"/>
            </p:cNvSpPr>
            <p:nvPr/>
          </p:nvSpPr>
          <p:spPr bwMode="auto">
            <a:xfrm>
              <a:off x="2925" y="1084"/>
              <a:ext cx="54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ES" altLang="es-AR" sz="1800" b="1">
                  <a:solidFill>
                    <a:srgbClr val="000000"/>
                  </a:solidFill>
                  <a:latin typeface="Arial" charset="0"/>
                  <a:cs typeface="Arial" charset="0"/>
                </a:rPr>
                <a:t>codón</a:t>
              </a:r>
            </a:p>
          </p:txBody>
        </p:sp>
        <p:sp>
          <p:nvSpPr>
            <p:cNvPr id="39950" name="Autoforma 8"/>
            <p:cNvSpPr>
              <a:spLocks/>
            </p:cNvSpPr>
            <p:nvPr/>
          </p:nvSpPr>
          <p:spPr bwMode="auto">
            <a:xfrm rot="5400000" flipH="1">
              <a:off x="3107" y="1479"/>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51" name="Autoforma 9"/>
            <p:cNvSpPr>
              <a:spLocks/>
            </p:cNvSpPr>
            <p:nvPr/>
          </p:nvSpPr>
          <p:spPr bwMode="auto">
            <a:xfrm rot="5400000" flipH="1">
              <a:off x="3424" y="1479"/>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52" name="Autoforma 10"/>
            <p:cNvSpPr>
              <a:spLocks/>
            </p:cNvSpPr>
            <p:nvPr/>
          </p:nvSpPr>
          <p:spPr bwMode="auto">
            <a:xfrm rot="5400000" flipH="1">
              <a:off x="3742" y="1479"/>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53" name="Autoforma 11"/>
            <p:cNvSpPr>
              <a:spLocks/>
            </p:cNvSpPr>
            <p:nvPr/>
          </p:nvSpPr>
          <p:spPr bwMode="auto">
            <a:xfrm rot="5400000" flipH="1">
              <a:off x="4060" y="1479"/>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54" name="Autoforma 12"/>
            <p:cNvSpPr>
              <a:spLocks/>
            </p:cNvSpPr>
            <p:nvPr/>
          </p:nvSpPr>
          <p:spPr bwMode="auto">
            <a:xfrm rot="5400000" flipH="1">
              <a:off x="4377" y="1479"/>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55" name="Autoforma 13"/>
            <p:cNvSpPr>
              <a:spLocks/>
            </p:cNvSpPr>
            <p:nvPr/>
          </p:nvSpPr>
          <p:spPr bwMode="auto">
            <a:xfrm rot="5400000" flipH="1">
              <a:off x="4694" y="1479"/>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56" name="Cuadro de texto 14"/>
            <p:cNvSpPr txBox="1">
              <a:spLocks noChangeArrowheads="1"/>
            </p:cNvSpPr>
            <p:nvPr/>
          </p:nvSpPr>
          <p:spPr bwMode="auto">
            <a:xfrm>
              <a:off x="2973" y="1706"/>
              <a:ext cx="203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ES" altLang="es-AR" sz="1800" b="1">
                  <a:solidFill>
                    <a:srgbClr val="000000"/>
                  </a:solidFill>
                  <a:latin typeface="Arial" charset="0"/>
                  <a:cs typeface="Arial" charset="0"/>
                </a:rPr>
                <a:t>Met- Gln–Trp--</a:t>
              </a:r>
            </a:p>
          </p:txBody>
        </p:sp>
      </p:grpSp>
      <p:sp>
        <p:nvSpPr>
          <p:cNvPr id="39941" name="Cuadro de texto 16"/>
          <p:cNvSpPr txBox="1">
            <a:spLocks noChangeArrowheads="1"/>
          </p:cNvSpPr>
          <p:nvPr/>
        </p:nvSpPr>
        <p:spPr bwMode="auto">
          <a:xfrm>
            <a:off x="4611688" y="1479550"/>
            <a:ext cx="4532312"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Char char="-"/>
            </a:pPr>
            <a:r>
              <a:rPr lang="es-ES" altLang="es-AR" sz="1800" b="1" i="1" u="sng">
                <a:solidFill>
                  <a:srgbClr val="000000"/>
                </a:solidFill>
                <a:latin typeface="Arial" charset="0"/>
                <a:cs typeface="Arial" charset="0"/>
              </a:rPr>
              <a:t>Universal</a:t>
            </a:r>
            <a:r>
              <a:rPr lang="es-ES" altLang="es-AR" sz="1800" b="1">
                <a:solidFill>
                  <a:srgbClr val="000000"/>
                </a:solidFill>
                <a:latin typeface="Arial" charset="0"/>
                <a:cs typeface="Arial" charset="0"/>
              </a:rPr>
              <a:t>: es idéntico para las </a:t>
            </a:r>
          </a:p>
          <a:p>
            <a:pPr eaLnBrk="1" fontAlgn="base" hangingPunct="1">
              <a:spcBef>
                <a:spcPct val="0"/>
              </a:spcBef>
              <a:spcAft>
                <a:spcPct val="0"/>
              </a:spcAft>
              <a:buFontTx/>
              <a:buNone/>
            </a:pPr>
            <a:r>
              <a:rPr lang="es-ES" altLang="es-AR" sz="1800" b="1">
                <a:solidFill>
                  <a:srgbClr val="000000"/>
                </a:solidFill>
                <a:latin typeface="Arial" charset="0"/>
                <a:cs typeface="Arial" charset="0"/>
              </a:rPr>
              <a:t>distintas especies animales y vegetales</a:t>
            </a:r>
          </a:p>
          <a:p>
            <a:pPr eaLnBrk="1" fontAlgn="base" hangingPunct="1">
              <a:spcBef>
                <a:spcPct val="0"/>
              </a:spcBef>
              <a:spcAft>
                <a:spcPct val="0"/>
              </a:spcAft>
              <a:buFontTx/>
              <a:buNone/>
            </a:pPr>
            <a:endParaRPr lang="es-ES" altLang="es-AR" sz="1800" b="1">
              <a:solidFill>
                <a:srgbClr val="000000"/>
              </a:solidFill>
              <a:latin typeface="Arial" charset="0"/>
              <a:cs typeface="Arial" charset="0"/>
            </a:endParaRPr>
          </a:p>
          <a:p>
            <a:pPr eaLnBrk="1" fontAlgn="base" hangingPunct="1">
              <a:spcBef>
                <a:spcPct val="0"/>
              </a:spcBef>
              <a:spcAft>
                <a:spcPct val="0"/>
              </a:spcAft>
              <a:buFontTx/>
              <a:buChar char="-"/>
            </a:pPr>
            <a:r>
              <a:rPr lang="es-ES" altLang="es-AR" sz="1800" b="1" i="1" u="sng">
                <a:solidFill>
                  <a:srgbClr val="000000"/>
                </a:solidFill>
                <a:latin typeface="Arial" charset="0"/>
                <a:cs typeface="Arial" charset="0"/>
              </a:rPr>
              <a:t>Degenerado</a:t>
            </a:r>
            <a:r>
              <a:rPr lang="es-ES" altLang="es-AR" sz="1800" b="1">
                <a:solidFill>
                  <a:srgbClr val="000000"/>
                </a:solidFill>
                <a:latin typeface="Arial" charset="0"/>
                <a:cs typeface="Arial" charset="0"/>
              </a:rPr>
              <a:t>: más de un codón </a:t>
            </a:r>
          </a:p>
          <a:p>
            <a:pPr eaLnBrk="1" fontAlgn="base" hangingPunct="1">
              <a:spcBef>
                <a:spcPct val="0"/>
              </a:spcBef>
              <a:spcAft>
                <a:spcPct val="0"/>
              </a:spcAft>
              <a:buFontTx/>
              <a:buNone/>
            </a:pPr>
            <a:r>
              <a:rPr lang="es-ES" altLang="es-AR" sz="1800" b="1">
                <a:solidFill>
                  <a:srgbClr val="000000"/>
                </a:solidFill>
                <a:latin typeface="Arial" charset="0"/>
                <a:cs typeface="Arial" charset="0"/>
              </a:rPr>
              <a:t>codifica para el mismo aminoácido.</a:t>
            </a:r>
          </a:p>
        </p:txBody>
      </p:sp>
      <p:sp>
        <p:nvSpPr>
          <p:cNvPr id="4114" name="Cuadro de texto 18"/>
          <p:cNvSpPr txBox="1">
            <a:spLocks noChangeArrowheads="1"/>
          </p:cNvSpPr>
          <p:nvPr/>
        </p:nvSpPr>
        <p:spPr bwMode="auto">
          <a:xfrm>
            <a:off x="6353175" y="4357688"/>
            <a:ext cx="577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ES" altLang="es-AR" sz="1800" b="1">
                <a:solidFill>
                  <a:srgbClr val="000000"/>
                </a:solidFill>
                <a:latin typeface="Arial" charset="0"/>
                <a:cs typeface="Arial" charset="0"/>
              </a:rPr>
              <a:t>Lys</a:t>
            </a:r>
          </a:p>
        </p:txBody>
      </p:sp>
      <p:sp>
        <p:nvSpPr>
          <p:cNvPr id="4115" name="Rectángulo 19"/>
          <p:cNvSpPr>
            <a:spLocks noChangeArrowheads="1"/>
          </p:cNvSpPr>
          <p:nvPr/>
        </p:nvSpPr>
        <p:spPr bwMode="auto">
          <a:xfrm>
            <a:off x="6856413" y="4357688"/>
            <a:ext cx="590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ES" altLang="es-AR" sz="1800" b="1">
                <a:solidFill>
                  <a:srgbClr val="000000"/>
                </a:solidFill>
                <a:latin typeface="Arial" charset="0"/>
                <a:cs typeface="Arial" charset="0"/>
              </a:rPr>
              <a:t>Leu</a:t>
            </a:r>
          </a:p>
        </p:txBody>
      </p:sp>
      <p:sp>
        <p:nvSpPr>
          <p:cNvPr id="4116" name="Rectángulo 20"/>
          <p:cNvSpPr>
            <a:spLocks noChangeArrowheads="1"/>
          </p:cNvSpPr>
          <p:nvPr/>
        </p:nvSpPr>
        <p:spPr bwMode="auto">
          <a:xfrm>
            <a:off x="7342188" y="4357688"/>
            <a:ext cx="666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ES" altLang="es-AR" sz="1800" b="1">
                <a:solidFill>
                  <a:srgbClr val="FF0000"/>
                </a:solidFill>
                <a:latin typeface="Arial" charset="0"/>
                <a:cs typeface="Arial" charset="0"/>
              </a:rPr>
              <a:t>stop</a:t>
            </a:r>
          </a:p>
        </p:txBody>
      </p:sp>
      <p:sp>
        <p:nvSpPr>
          <p:cNvPr id="39945" name="1 CuadroTexto"/>
          <p:cNvSpPr txBox="1">
            <a:spLocks noChangeArrowheads="1"/>
          </p:cNvSpPr>
          <p:nvPr/>
        </p:nvSpPr>
        <p:spPr bwMode="auto">
          <a:xfrm>
            <a:off x="4765675" y="4857750"/>
            <a:ext cx="42259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MX" altLang="es-AR" sz="1800" b="1">
                <a:solidFill>
                  <a:srgbClr val="000000"/>
                </a:solidFill>
                <a:latin typeface="Arial" charset="0"/>
                <a:cs typeface="Arial" charset="0"/>
              </a:rPr>
              <a:t>20 aac. </a:t>
            </a:r>
            <a:r>
              <a:rPr lang="es-MX" altLang="es-AR" sz="1800" b="1">
                <a:solidFill>
                  <a:srgbClr val="000000"/>
                </a:solidFill>
                <a:latin typeface="Arial" charset="0"/>
                <a:cs typeface="Arial" charset="0"/>
                <a:sym typeface="Wingdings" pitchFamily="2" charset="2"/>
              </a:rPr>
              <a:t> 4 bases  combinadas en codones o tripletes  4</a:t>
            </a:r>
            <a:r>
              <a:rPr lang="es-MX" altLang="es-AR" sz="1800" b="1" baseline="30000">
                <a:solidFill>
                  <a:srgbClr val="000000"/>
                </a:solidFill>
                <a:latin typeface="Arial" charset="0"/>
                <a:cs typeface="Arial" charset="0"/>
                <a:sym typeface="Wingdings" pitchFamily="2" charset="2"/>
              </a:rPr>
              <a:t>3 </a:t>
            </a:r>
            <a:r>
              <a:rPr lang="es-MX" altLang="es-AR" sz="1800" b="1">
                <a:solidFill>
                  <a:srgbClr val="000000"/>
                </a:solidFill>
                <a:latin typeface="Arial" charset="0"/>
                <a:cs typeface="Arial" charset="0"/>
                <a:sym typeface="Wingdings" pitchFamily="2" charset="2"/>
              </a:rPr>
              <a:t>= 64</a:t>
            </a:r>
          </a:p>
          <a:p>
            <a:pPr eaLnBrk="1" fontAlgn="base" hangingPunct="1">
              <a:spcBef>
                <a:spcPct val="0"/>
              </a:spcBef>
              <a:spcAft>
                <a:spcPct val="0"/>
              </a:spcAft>
              <a:buFontTx/>
              <a:buNone/>
            </a:pPr>
            <a:r>
              <a:rPr lang="es-MX" altLang="es-AR" sz="1800" b="1">
                <a:solidFill>
                  <a:srgbClr val="000000"/>
                </a:solidFill>
                <a:latin typeface="Arial" charset="0"/>
                <a:cs typeface="Arial" charset="0"/>
                <a:sym typeface="Wingdings" pitchFamily="2" charset="2"/>
              </a:rPr>
              <a:t>Sobran 44 codones  iniciación, elongación, stop</a:t>
            </a:r>
            <a:endParaRPr lang="es-AR" altLang="es-AR" sz="1800" b="1">
              <a:solidFill>
                <a:srgbClr val="000000"/>
              </a:solidFill>
              <a:latin typeface="Arial" charset="0"/>
              <a:cs typeface="Arial" charset="0"/>
            </a:endParaRPr>
          </a:p>
        </p:txBody>
      </p:sp>
    </p:spTree>
    <p:extLst>
      <p:ext uri="{BB962C8B-B14F-4D97-AF65-F5344CB8AC3E}">
        <p14:creationId xmlns:p14="http://schemas.microsoft.com/office/powerpoint/2010/main" val="41397023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1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4" grpId="0"/>
      <p:bldP spid="4115" grpId="0"/>
      <p:bldP spid="41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8881" y="908720"/>
            <a:ext cx="4789505"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6156176" y="2154336"/>
            <a:ext cx="2736304" cy="4154984"/>
          </a:xfrm>
          <a:prstGeom prst="rect">
            <a:avLst/>
          </a:prstGeom>
          <a:solidFill>
            <a:schemeClr val="bg2"/>
          </a:solidFill>
          <a:ln>
            <a:solidFill>
              <a:srgbClr val="FF0000"/>
            </a:solidFill>
          </a:ln>
        </p:spPr>
        <p:txBody>
          <a:bodyPr wrap="square" rtlCol="0">
            <a:spAutoFit/>
          </a:bodyPr>
          <a:lstStyle/>
          <a:p>
            <a:r>
              <a:rPr lang="es-AR" sz="2400" b="1" dirty="0" smtClean="0"/>
              <a:t>Papel adaptador del </a:t>
            </a:r>
            <a:r>
              <a:rPr lang="es-AR" sz="2400" b="1" dirty="0" err="1" smtClean="0"/>
              <a:t>ARNt</a:t>
            </a:r>
            <a:endParaRPr lang="es-AR" sz="2400" b="1" dirty="0" smtClean="0"/>
          </a:p>
          <a:p>
            <a:r>
              <a:rPr lang="es-AR" sz="2400" dirty="0" smtClean="0"/>
              <a:t>La secuencia del </a:t>
            </a:r>
            <a:r>
              <a:rPr lang="es-AR" sz="2400" dirty="0" err="1" smtClean="0"/>
              <a:t>ARNm</a:t>
            </a:r>
            <a:r>
              <a:rPr lang="es-AR" sz="2400" dirty="0" smtClean="0"/>
              <a:t> es complementaria a la secuencia del </a:t>
            </a:r>
            <a:r>
              <a:rPr lang="es-AR" sz="2400" dirty="0" err="1" smtClean="0"/>
              <a:t>anticodón</a:t>
            </a:r>
            <a:r>
              <a:rPr lang="es-AR" sz="2400" dirty="0" smtClean="0"/>
              <a:t> presente en el transferencial, que es específico para cada aminoácido.</a:t>
            </a:r>
            <a:endParaRPr lang="es-AR" sz="2400" dirty="0"/>
          </a:p>
        </p:txBody>
      </p:sp>
      <p:sp>
        <p:nvSpPr>
          <p:cNvPr id="3" name="2 Elipse"/>
          <p:cNvSpPr/>
          <p:nvPr/>
        </p:nvSpPr>
        <p:spPr>
          <a:xfrm>
            <a:off x="2987824" y="4437112"/>
            <a:ext cx="1800200" cy="13681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3727573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figure 26-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2365" y="817363"/>
            <a:ext cx="4595779" cy="5924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Elipse"/>
          <p:cNvSpPr/>
          <p:nvPr/>
        </p:nvSpPr>
        <p:spPr>
          <a:xfrm>
            <a:off x="2411760" y="601339"/>
            <a:ext cx="2448272" cy="246762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5" name="4 CuadroTexto"/>
          <p:cNvSpPr txBox="1"/>
          <p:nvPr/>
        </p:nvSpPr>
        <p:spPr>
          <a:xfrm>
            <a:off x="6156176" y="4869160"/>
            <a:ext cx="2837841" cy="1323439"/>
          </a:xfrm>
          <a:prstGeom prst="rect">
            <a:avLst/>
          </a:prstGeom>
          <a:solidFill>
            <a:schemeClr val="bg2"/>
          </a:solidFill>
        </p:spPr>
        <p:txBody>
          <a:bodyPr wrap="square" rtlCol="0">
            <a:spAutoFit/>
          </a:bodyPr>
          <a:lstStyle/>
          <a:p>
            <a:r>
              <a:rPr lang="es-AR" sz="2000" b="1" dirty="0" smtClean="0">
                <a:solidFill>
                  <a:srgbClr val="FF0000"/>
                </a:solidFill>
              </a:rPr>
              <a:t>ACTIVACIÓN DE LOS AMINOÁCIDOS: FORMACIÓN DE AMINOACIL-</a:t>
            </a:r>
            <a:r>
              <a:rPr lang="es-AR" sz="2000" b="1" dirty="0" err="1" smtClean="0">
                <a:solidFill>
                  <a:srgbClr val="FF0000"/>
                </a:solidFill>
              </a:rPr>
              <a:t>tRNA</a:t>
            </a:r>
            <a:endParaRPr lang="es-AR" sz="2000" b="1" dirty="0">
              <a:solidFill>
                <a:srgbClr val="FF0000"/>
              </a:solidFill>
            </a:endParaRPr>
          </a:p>
        </p:txBody>
      </p:sp>
      <p:sp>
        <p:nvSpPr>
          <p:cNvPr id="6" name="5 CuadroTexto"/>
          <p:cNvSpPr txBox="1"/>
          <p:nvPr/>
        </p:nvSpPr>
        <p:spPr>
          <a:xfrm>
            <a:off x="4368709" y="908720"/>
            <a:ext cx="1499435" cy="646331"/>
          </a:xfrm>
          <a:prstGeom prst="rect">
            <a:avLst/>
          </a:prstGeom>
          <a:solidFill>
            <a:schemeClr val="accent2"/>
          </a:solidFill>
        </p:spPr>
        <p:txBody>
          <a:bodyPr wrap="square" rtlCol="0">
            <a:spAutoFit/>
          </a:bodyPr>
          <a:lstStyle/>
          <a:p>
            <a:r>
              <a:rPr lang="es-AR" dirty="0" smtClean="0"/>
              <a:t>Residuo de aminoácido</a:t>
            </a:r>
            <a:endParaRPr lang="es-AR" dirty="0"/>
          </a:p>
        </p:txBody>
      </p:sp>
    </p:spTree>
    <p:extLst>
      <p:ext uri="{BB962C8B-B14F-4D97-AF65-F5344CB8AC3E}">
        <p14:creationId xmlns:p14="http://schemas.microsoft.com/office/powerpoint/2010/main" val="10033627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229600" cy="1143000"/>
          </a:xfrm>
        </p:spPr>
        <p:txBody>
          <a:bodyPr/>
          <a:lstStyle/>
          <a:p>
            <a:r>
              <a:rPr lang="es-AR" dirty="0" smtClean="0"/>
              <a:t>Etapas de la síntesis de proteínas</a:t>
            </a:r>
            <a:endParaRPr lang="es-AR" dirty="0"/>
          </a:p>
        </p:txBody>
      </p:sp>
      <p:sp>
        <p:nvSpPr>
          <p:cNvPr id="3" name="2 Marcador de contenido"/>
          <p:cNvSpPr>
            <a:spLocks noGrp="1"/>
          </p:cNvSpPr>
          <p:nvPr>
            <p:ph idx="1"/>
          </p:nvPr>
        </p:nvSpPr>
        <p:spPr>
          <a:xfrm>
            <a:off x="395536" y="1340768"/>
            <a:ext cx="8466144" cy="4800600"/>
          </a:xfrm>
        </p:spPr>
        <p:txBody>
          <a:bodyPr>
            <a:normAutofit fontScale="92500" lnSpcReduction="10000"/>
          </a:bodyPr>
          <a:lstStyle/>
          <a:p>
            <a:r>
              <a:rPr lang="es-AR" b="1" dirty="0" smtClean="0"/>
              <a:t>Activación de los aminoácidos</a:t>
            </a:r>
            <a:r>
              <a:rPr lang="es-AR" dirty="0" smtClean="0"/>
              <a:t>: cada aminoácidos se activa por unión al </a:t>
            </a:r>
            <a:r>
              <a:rPr lang="es-AR" dirty="0" err="1" smtClean="0"/>
              <a:t>tRNA</a:t>
            </a:r>
            <a:r>
              <a:rPr lang="es-AR" dirty="0" smtClean="0"/>
              <a:t> correspondientes, esto ocurre en </a:t>
            </a:r>
            <a:r>
              <a:rPr lang="es-AR" dirty="0" err="1" smtClean="0"/>
              <a:t>citosol</a:t>
            </a:r>
            <a:r>
              <a:rPr lang="es-AR" dirty="0" smtClean="0"/>
              <a:t> con gasto de ATP, requiere Mg2+, catalizada por las </a:t>
            </a:r>
            <a:r>
              <a:rPr lang="es-AR" i="1" dirty="0" err="1" smtClean="0"/>
              <a:t>aminoacil</a:t>
            </a:r>
            <a:r>
              <a:rPr lang="es-AR" i="1" dirty="0" smtClean="0"/>
              <a:t> </a:t>
            </a:r>
            <a:r>
              <a:rPr lang="es-AR" i="1" dirty="0" err="1" smtClean="0"/>
              <a:t>tRNA</a:t>
            </a:r>
            <a:r>
              <a:rPr lang="es-AR" i="1" dirty="0" smtClean="0"/>
              <a:t> </a:t>
            </a:r>
            <a:r>
              <a:rPr lang="es-AR" i="1" dirty="0" err="1" smtClean="0"/>
              <a:t>sintetasas</a:t>
            </a:r>
            <a:r>
              <a:rPr lang="es-AR" dirty="0" smtClean="0"/>
              <a:t> específicas.</a:t>
            </a:r>
          </a:p>
          <a:p>
            <a:endParaRPr lang="es-AR" dirty="0" smtClean="0"/>
          </a:p>
          <a:p>
            <a:pPr marL="82296" indent="0">
              <a:buNone/>
            </a:pPr>
            <a:r>
              <a:rPr lang="es-AR" b="1" i="1" dirty="0" smtClean="0">
                <a:solidFill>
                  <a:srgbClr val="FF0000"/>
                </a:solidFill>
              </a:rPr>
              <a:t>Aminoácido + </a:t>
            </a:r>
            <a:r>
              <a:rPr lang="es-AR" b="1" i="1" dirty="0" err="1" smtClean="0">
                <a:solidFill>
                  <a:srgbClr val="FF0000"/>
                </a:solidFill>
              </a:rPr>
              <a:t>tRNA</a:t>
            </a:r>
            <a:r>
              <a:rPr lang="es-AR" b="1" i="1" dirty="0" smtClean="0">
                <a:solidFill>
                  <a:srgbClr val="FF0000"/>
                </a:solidFill>
              </a:rPr>
              <a:t> +</a:t>
            </a:r>
            <a:r>
              <a:rPr lang="es-AR" b="1" i="1" dirty="0" smtClean="0">
                <a:solidFill>
                  <a:srgbClr val="FF0000"/>
                </a:solidFill>
              </a:rPr>
              <a:t>ATP</a:t>
            </a:r>
          </a:p>
          <a:p>
            <a:pPr marL="82296" indent="0">
              <a:buNone/>
            </a:pPr>
            <a:r>
              <a:rPr lang="es-AR" b="1" i="1" dirty="0" smtClean="0">
                <a:solidFill>
                  <a:srgbClr val="FF0000"/>
                </a:solidFill>
              </a:rPr>
              <a:t>	</a:t>
            </a:r>
            <a:r>
              <a:rPr lang="es-AR" b="1" i="1" dirty="0" smtClean="0">
                <a:solidFill>
                  <a:srgbClr val="FF0000"/>
                </a:solidFill>
              </a:rPr>
              <a:t>  </a:t>
            </a:r>
          </a:p>
          <a:p>
            <a:pPr marL="82296" indent="0">
              <a:buNone/>
            </a:pPr>
            <a:endParaRPr lang="es-AR" b="1" i="1" dirty="0" smtClean="0">
              <a:solidFill>
                <a:srgbClr val="FF0000"/>
              </a:solidFill>
            </a:endParaRPr>
          </a:p>
          <a:p>
            <a:pPr marL="82296" indent="0">
              <a:buNone/>
            </a:pPr>
            <a:r>
              <a:rPr lang="es-AR" b="1" i="1" dirty="0" smtClean="0">
                <a:solidFill>
                  <a:srgbClr val="FF0000"/>
                </a:solidFill>
              </a:rPr>
              <a:t>			</a:t>
            </a:r>
            <a:r>
              <a:rPr lang="es-AR" b="1" i="1" u="sng" dirty="0" err="1" smtClean="0">
                <a:solidFill>
                  <a:srgbClr val="FF0000"/>
                </a:solidFill>
              </a:rPr>
              <a:t>Aminoacil-tRNA</a:t>
            </a:r>
            <a:r>
              <a:rPr lang="es-AR" b="1" i="1" dirty="0" smtClean="0">
                <a:solidFill>
                  <a:srgbClr val="FF0000"/>
                </a:solidFill>
              </a:rPr>
              <a:t> + AMP </a:t>
            </a:r>
            <a:r>
              <a:rPr lang="es-AR" b="1" i="1" dirty="0" smtClean="0">
                <a:solidFill>
                  <a:srgbClr val="FF0000"/>
                </a:solidFill>
              </a:rPr>
              <a:t>+ </a:t>
            </a:r>
            <a:r>
              <a:rPr lang="es-AR" b="1" i="1" dirty="0" err="1" smtClean="0">
                <a:solidFill>
                  <a:srgbClr val="FF0000"/>
                </a:solidFill>
              </a:rPr>
              <a:t>PPi</a:t>
            </a:r>
            <a:endParaRPr lang="es-AR" b="1" i="1" dirty="0" smtClean="0">
              <a:solidFill>
                <a:srgbClr val="FF0000"/>
              </a:solidFill>
            </a:endParaRPr>
          </a:p>
          <a:p>
            <a:pPr marL="0" indent="0">
              <a:buNone/>
            </a:pPr>
            <a:endParaRPr lang="es-AR" dirty="0"/>
          </a:p>
        </p:txBody>
      </p:sp>
      <p:cxnSp>
        <p:nvCxnSpPr>
          <p:cNvPr id="5" name="4 Conector recto de flecha"/>
          <p:cNvCxnSpPr/>
          <p:nvPr/>
        </p:nvCxnSpPr>
        <p:spPr>
          <a:xfrm>
            <a:off x="3059832" y="4653136"/>
            <a:ext cx="1872208" cy="648072"/>
          </a:xfrm>
          <a:prstGeom prst="straightConnector1">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37861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15616" y="1447800"/>
            <a:ext cx="7818072" cy="4800600"/>
          </a:xfrm>
        </p:spPr>
        <p:txBody>
          <a:bodyPr>
            <a:normAutofit fontScale="77500" lnSpcReduction="20000"/>
          </a:bodyPr>
          <a:lstStyle/>
          <a:p>
            <a:r>
              <a:rPr lang="es-AR" b="1" dirty="0" smtClean="0"/>
              <a:t>Inicio</a:t>
            </a:r>
            <a:r>
              <a:rPr lang="es-AR" b="1" dirty="0"/>
              <a:t>:</a:t>
            </a:r>
            <a:r>
              <a:rPr lang="es-AR" dirty="0"/>
              <a:t> El </a:t>
            </a:r>
            <a:r>
              <a:rPr lang="es-AR" dirty="0" err="1"/>
              <a:t>mRNA</a:t>
            </a:r>
            <a:r>
              <a:rPr lang="es-AR" dirty="0"/>
              <a:t> se une a la subunidad menor del ribosoma, al </a:t>
            </a:r>
            <a:r>
              <a:rPr lang="es-AR" dirty="0" err="1"/>
              <a:t>aminoacil</a:t>
            </a:r>
            <a:r>
              <a:rPr lang="es-AR" dirty="0"/>
              <a:t> </a:t>
            </a:r>
            <a:r>
              <a:rPr lang="es-AR" dirty="0" err="1"/>
              <a:t>tRNA</a:t>
            </a:r>
            <a:r>
              <a:rPr lang="es-AR" dirty="0"/>
              <a:t> iniciador (metionina) y por último, a la subunidad mayor para dar el complejo de inicio. El proceso requiere GTP y proteínas.</a:t>
            </a:r>
          </a:p>
          <a:p>
            <a:r>
              <a:rPr lang="es-AR" b="1" dirty="0" smtClean="0"/>
              <a:t>Elongación</a:t>
            </a:r>
            <a:r>
              <a:rPr lang="es-AR" b="1" dirty="0" smtClean="0"/>
              <a:t>:</a:t>
            </a:r>
            <a:r>
              <a:rPr lang="es-AR" dirty="0" smtClean="0"/>
              <a:t> El </a:t>
            </a:r>
            <a:r>
              <a:rPr lang="es-AR" dirty="0" err="1" smtClean="0"/>
              <a:t>tRNA</a:t>
            </a:r>
            <a:r>
              <a:rPr lang="es-AR" dirty="0" smtClean="0"/>
              <a:t> que transporta al aminoácidos se une al codón complementario. Se forma la unión peptídica y se libera el </a:t>
            </a:r>
            <a:r>
              <a:rPr lang="es-AR" dirty="0" err="1" smtClean="0"/>
              <a:t>tRNA</a:t>
            </a:r>
            <a:r>
              <a:rPr lang="es-AR" dirty="0" smtClean="0"/>
              <a:t>. Esta unión y el desplazamiento del ribosoma requieren hidrólisis de GTP.</a:t>
            </a:r>
          </a:p>
          <a:p>
            <a:r>
              <a:rPr lang="es-AR" b="1" dirty="0" smtClean="0"/>
              <a:t>Terminación: </a:t>
            </a:r>
            <a:r>
              <a:rPr lang="es-AR" dirty="0" smtClean="0"/>
              <a:t>señalada por codón de stop. Requiere proteínas o factores de liberación.</a:t>
            </a:r>
          </a:p>
          <a:p>
            <a:r>
              <a:rPr lang="es-AR" b="1" dirty="0" smtClean="0"/>
              <a:t>Plegamiento </a:t>
            </a:r>
            <a:r>
              <a:rPr lang="es-AR" b="1" dirty="0" smtClean="0"/>
              <a:t>y modificación </a:t>
            </a:r>
            <a:r>
              <a:rPr lang="es-AR" b="1" dirty="0" smtClean="0"/>
              <a:t>post-</a:t>
            </a:r>
            <a:r>
              <a:rPr lang="es-AR" b="1" dirty="0" err="1" smtClean="0"/>
              <a:t>traduccional</a:t>
            </a:r>
            <a:endParaRPr lang="es-AR" dirty="0"/>
          </a:p>
        </p:txBody>
      </p:sp>
      <p:sp>
        <p:nvSpPr>
          <p:cNvPr id="4" name="1 Título"/>
          <p:cNvSpPr>
            <a:spLocks noGrp="1"/>
          </p:cNvSpPr>
          <p:nvPr>
            <p:ph type="title"/>
          </p:nvPr>
        </p:nvSpPr>
        <p:spPr/>
        <p:txBody>
          <a:bodyPr/>
          <a:lstStyle/>
          <a:p>
            <a:r>
              <a:rPr lang="es-AR" dirty="0" smtClean="0"/>
              <a:t>Etapas de la síntesis de proteínas</a:t>
            </a:r>
            <a:endParaRPr lang="es-AR" dirty="0"/>
          </a:p>
        </p:txBody>
      </p:sp>
    </p:spTree>
    <p:extLst>
      <p:ext uri="{BB962C8B-B14F-4D97-AF65-F5344CB8AC3E}">
        <p14:creationId xmlns:p14="http://schemas.microsoft.com/office/powerpoint/2010/main" val="2867103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media-cache-ak0.pinimg.com/originals/ab/45/a2/ab45a2559548a9b4fa0b3f6cdeffc5a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814" y="112249"/>
            <a:ext cx="8301642" cy="6629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01585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3.bp.blogspot.com/-CAbi62tl5iY/VSrJcHB16YI/AAAAAAAAM4o/D0b77cHJpwQ/s1600/S%C3%ADntesis%2Bde%2Bprote%C3%ADnas%2B5.jpg"/>
          <p:cNvPicPr>
            <a:picLocks noGrp="1" noChangeAspect="1" noChangeArrowheads="1"/>
          </p:cNvPicPr>
          <p:nvPr>
            <p:ph sz="half" idx="2"/>
          </p:nvPr>
        </p:nvPicPr>
        <p:blipFill>
          <a:blip r:embed="rId2">
            <a:extLst>
              <a:ext uri="{BEBA8EAE-BF5A-486C-A8C5-ECC9F3942E4B}">
                <a14:imgProps xmlns:a14="http://schemas.microsoft.com/office/drawing/2010/main">
                  <a14:imgLayer r:embed="rId3">
                    <a14:imgEffect>
                      <a14:sharpenSoften amount="25000"/>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2051720" y="508865"/>
            <a:ext cx="5760640" cy="6349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12683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marL="0" indent="0">
              <a:buNone/>
            </a:pPr>
            <a:r>
              <a:rPr lang="es-AR" dirty="0" smtClean="0"/>
              <a:t>Composición del ADN (</a:t>
            </a:r>
            <a:r>
              <a:rPr lang="es-AR" dirty="0" err="1" smtClean="0"/>
              <a:t>Chargaff</a:t>
            </a:r>
            <a:r>
              <a:rPr lang="es-AR" dirty="0" smtClean="0"/>
              <a:t>)</a:t>
            </a:r>
            <a:endParaRPr lang="es-AR" dirty="0"/>
          </a:p>
        </p:txBody>
      </p:sp>
      <p:sp>
        <p:nvSpPr>
          <p:cNvPr id="3" name="2 Marcador de contenido"/>
          <p:cNvSpPr>
            <a:spLocks noGrp="1"/>
          </p:cNvSpPr>
          <p:nvPr>
            <p:ph idx="1"/>
          </p:nvPr>
        </p:nvSpPr>
        <p:spPr/>
        <p:txBody>
          <a:bodyPr>
            <a:normAutofit lnSpcReduction="10000"/>
          </a:bodyPr>
          <a:lstStyle/>
          <a:p>
            <a:r>
              <a:rPr lang="es-AR" dirty="0" smtClean="0"/>
              <a:t>La composición de bases del ADN varía con la especie.</a:t>
            </a:r>
          </a:p>
          <a:p>
            <a:r>
              <a:rPr lang="es-AR" dirty="0" smtClean="0"/>
              <a:t>Miembros de una misma especie contienen la misma composición de bases</a:t>
            </a:r>
          </a:p>
          <a:p>
            <a:r>
              <a:rPr lang="es-AR" dirty="0" smtClean="0"/>
              <a:t>La composición de bases del individuo no varía con la edad, el estado nutricional, o el estado ambiental.</a:t>
            </a:r>
          </a:p>
          <a:p>
            <a:r>
              <a:rPr lang="es-AR" dirty="0" smtClean="0"/>
              <a:t>En todas las especies el número de Adeninas es igual al de Timinas y el de Guaninas es igual al de Citosinas.</a:t>
            </a:r>
            <a:endParaRPr lang="es-AR" dirty="0"/>
          </a:p>
        </p:txBody>
      </p:sp>
    </p:spTree>
    <p:extLst>
      <p:ext uri="{BB962C8B-B14F-4D97-AF65-F5344CB8AC3E}">
        <p14:creationId xmlns:p14="http://schemas.microsoft.com/office/powerpoint/2010/main" val="42788761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smtClean="0"/>
              <a:t>Modelo de Watson y Crick (1953)</a:t>
            </a:r>
            <a:endParaRPr lang="es-AR" dirty="0"/>
          </a:p>
        </p:txBody>
      </p:sp>
      <p:sp>
        <p:nvSpPr>
          <p:cNvPr id="3" name="2 Marcador de contenido"/>
          <p:cNvSpPr>
            <a:spLocks noGrp="1"/>
          </p:cNvSpPr>
          <p:nvPr>
            <p:ph idx="1"/>
          </p:nvPr>
        </p:nvSpPr>
        <p:spPr/>
        <p:txBody>
          <a:bodyPr>
            <a:normAutofit fontScale="92500" lnSpcReduction="10000"/>
          </a:bodyPr>
          <a:lstStyle/>
          <a:p>
            <a:r>
              <a:rPr lang="es-AR" dirty="0" smtClean="0"/>
              <a:t>El ADN está formado por dos cadenas </a:t>
            </a:r>
            <a:r>
              <a:rPr lang="es-AR" b="1" dirty="0" err="1" smtClean="0"/>
              <a:t>polinucleotídicas</a:t>
            </a:r>
            <a:r>
              <a:rPr lang="es-AR" dirty="0" smtClean="0"/>
              <a:t> enrolladas alrededor de un eje común: doble hélice.</a:t>
            </a:r>
          </a:p>
          <a:p>
            <a:r>
              <a:rPr lang="es-AR" dirty="0" smtClean="0"/>
              <a:t>Las dos cadenas son </a:t>
            </a:r>
            <a:r>
              <a:rPr lang="es-AR" dirty="0" err="1" smtClean="0"/>
              <a:t>antiparalelas</a:t>
            </a:r>
            <a:r>
              <a:rPr lang="es-AR" dirty="0" smtClean="0"/>
              <a:t>.</a:t>
            </a:r>
          </a:p>
          <a:p>
            <a:r>
              <a:rPr lang="es-AR" dirty="0" smtClean="0"/>
              <a:t>Las bases ocupan el centro, los azúcares y fosfatos se sitúan hacia el exterior. </a:t>
            </a:r>
          </a:p>
          <a:p>
            <a:r>
              <a:rPr lang="es-AR" dirty="0" smtClean="0"/>
              <a:t>Cada base se une por puentes de hidrógeno a otra base de la hebra opuesta: A=T, G</a:t>
            </a:r>
            <a:r>
              <a:rPr lang="el-GR" dirty="0" smtClean="0">
                <a:latin typeface="Calibri"/>
              </a:rPr>
              <a:t>Ξ</a:t>
            </a:r>
            <a:r>
              <a:rPr lang="es-AR" dirty="0" smtClean="0">
                <a:latin typeface="Calibri"/>
              </a:rPr>
              <a:t>C, esto se llama apareamiento de bases complementarias</a:t>
            </a:r>
            <a:endParaRPr lang="es-AR" dirty="0"/>
          </a:p>
        </p:txBody>
      </p:sp>
    </p:spTree>
    <p:extLst>
      <p:ext uri="{BB962C8B-B14F-4D97-AF65-F5344CB8AC3E}">
        <p14:creationId xmlns:p14="http://schemas.microsoft.com/office/powerpoint/2010/main" val="2437328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mhhe.com/biosci/esp/2001_saladin/folder_structure/le/m6/s2/assets/images/lem6s2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052736"/>
            <a:ext cx="3983334" cy="4824536"/>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3333" y="1909763"/>
            <a:ext cx="4238625" cy="3038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58408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smtClean="0"/>
              <a:t>DOGMA CENTRAL DE LA BIOLOGÍA MOLECULAR</a:t>
            </a:r>
            <a:endParaRPr lang="es-AR" dirty="0"/>
          </a:p>
        </p:txBody>
      </p:sp>
      <p:grpSp>
        <p:nvGrpSpPr>
          <p:cNvPr id="5" name="Grupo 4"/>
          <p:cNvGrpSpPr>
            <a:grpSpLocks/>
          </p:cNvGrpSpPr>
          <p:nvPr/>
        </p:nvGrpSpPr>
        <p:grpSpPr bwMode="auto">
          <a:xfrm>
            <a:off x="1619672" y="1628800"/>
            <a:ext cx="6351277" cy="4942027"/>
            <a:chOff x="1702" y="1253"/>
            <a:chExt cx="3650" cy="2928"/>
          </a:xfrm>
        </p:grpSpPr>
        <p:grpSp>
          <p:nvGrpSpPr>
            <p:cNvPr id="6" name="Grupo 5"/>
            <p:cNvGrpSpPr>
              <a:grpSpLocks/>
            </p:cNvGrpSpPr>
            <p:nvPr/>
          </p:nvGrpSpPr>
          <p:grpSpPr bwMode="auto">
            <a:xfrm>
              <a:off x="1702" y="1426"/>
              <a:ext cx="1625" cy="2311"/>
              <a:chOff x="2223" y="2084"/>
              <a:chExt cx="1722" cy="1692"/>
            </a:xfrm>
          </p:grpSpPr>
          <p:sp>
            <p:nvSpPr>
              <p:cNvPr id="8" name="Cuadro de texto 6"/>
              <p:cNvSpPr txBox="1">
                <a:spLocks noChangeArrowheads="1"/>
              </p:cNvSpPr>
              <p:nvPr/>
            </p:nvSpPr>
            <p:spPr bwMode="auto">
              <a:xfrm>
                <a:off x="2608" y="2292"/>
                <a:ext cx="454" cy="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800" b="1">
                    <a:solidFill>
                      <a:srgbClr val="000000"/>
                    </a:solidFill>
                    <a:latin typeface="Arial" charset="0"/>
                  </a:rPr>
                  <a:t>ADN</a:t>
                </a:r>
              </a:p>
            </p:txBody>
          </p:sp>
          <p:sp>
            <p:nvSpPr>
              <p:cNvPr id="9" name="Cuadro de texto 7"/>
              <p:cNvSpPr txBox="1">
                <a:spLocks noChangeArrowheads="1"/>
              </p:cNvSpPr>
              <p:nvPr/>
            </p:nvSpPr>
            <p:spPr bwMode="auto">
              <a:xfrm>
                <a:off x="2608" y="3018"/>
                <a:ext cx="454" cy="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800" b="1">
                    <a:solidFill>
                      <a:srgbClr val="000000"/>
                    </a:solidFill>
                    <a:latin typeface="Arial" charset="0"/>
                  </a:rPr>
                  <a:t>ARN</a:t>
                </a:r>
              </a:p>
            </p:txBody>
          </p:sp>
          <p:sp>
            <p:nvSpPr>
              <p:cNvPr id="10" name="Cuadro de texto 8"/>
              <p:cNvSpPr txBox="1">
                <a:spLocks noChangeArrowheads="1"/>
              </p:cNvSpPr>
              <p:nvPr/>
            </p:nvSpPr>
            <p:spPr bwMode="auto">
              <a:xfrm>
                <a:off x="2223" y="3607"/>
                <a:ext cx="1463" cy="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800" b="1">
                    <a:solidFill>
                      <a:srgbClr val="000000"/>
                    </a:solidFill>
                    <a:latin typeface="Arial" charset="0"/>
                  </a:rPr>
                  <a:t>Péptido o proteína</a:t>
                </a:r>
              </a:p>
            </p:txBody>
          </p:sp>
          <p:sp>
            <p:nvSpPr>
              <p:cNvPr id="11" name="Autoforma 9"/>
              <p:cNvSpPr>
                <a:spLocks noChangeArrowheads="1"/>
              </p:cNvSpPr>
              <p:nvPr/>
            </p:nvSpPr>
            <p:spPr bwMode="auto">
              <a:xfrm>
                <a:off x="2744" y="2523"/>
                <a:ext cx="136" cy="499"/>
              </a:xfrm>
              <a:prstGeom prst="downArrow">
                <a:avLst>
                  <a:gd name="adj1" fmla="val 50000"/>
                  <a:gd name="adj2" fmla="val 9172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12" name="Autoforma 10"/>
              <p:cNvSpPr>
                <a:spLocks noChangeArrowheads="1"/>
              </p:cNvSpPr>
              <p:nvPr/>
            </p:nvSpPr>
            <p:spPr bwMode="auto">
              <a:xfrm>
                <a:off x="2744" y="3249"/>
                <a:ext cx="136" cy="363"/>
              </a:xfrm>
              <a:prstGeom prst="downArrow">
                <a:avLst>
                  <a:gd name="adj1" fmla="val 50000"/>
                  <a:gd name="adj2" fmla="val 6672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13" name="Autoforma 11"/>
              <p:cNvSpPr>
                <a:spLocks noChangeArrowheads="1"/>
              </p:cNvSpPr>
              <p:nvPr/>
            </p:nvSpPr>
            <p:spPr bwMode="auto">
              <a:xfrm flipH="1">
                <a:off x="2835" y="2115"/>
                <a:ext cx="227" cy="2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17694720 60000 65536"/>
                  <a:gd name="T11" fmla="*/ 5898240 60000 65536"/>
                  <a:gd name="T12" fmla="*/ 5898240 60000 65536"/>
                  <a:gd name="T13" fmla="*/ 5898240 60000 65536"/>
                  <a:gd name="T14" fmla="*/ 0 60000 65536"/>
                  <a:gd name="T15" fmla="*/ 0 w 21600"/>
                  <a:gd name="T16" fmla="*/ 8338 h 21600"/>
                  <a:gd name="T17" fmla="*/ 609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lnTo>
                      <a:pt x="15662" y="14285"/>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14" name="Cuadro de texto 12"/>
              <p:cNvSpPr txBox="1">
                <a:spLocks noChangeArrowheads="1"/>
              </p:cNvSpPr>
              <p:nvPr/>
            </p:nvSpPr>
            <p:spPr bwMode="auto">
              <a:xfrm>
                <a:off x="3061" y="2084"/>
                <a:ext cx="884"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600" b="1" i="1">
                    <a:solidFill>
                      <a:srgbClr val="000000"/>
                    </a:solidFill>
                    <a:latin typeface="Arial" charset="0"/>
                  </a:rPr>
                  <a:t>Replicación</a:t>
                </a:r>
              </a:p>
            </p:txBody>
          </p:sp>
          <p:sp>
            <p:nvSpPr>
              <p:cNvPr id="15" name="Cuadro de texto 13"/>
              <p:cNvSpPr txBox="1">
                <a:spLocks noChangeArrowheads="1"/>
              </p:cNvSpPr>
              <p:nvPr/>
            </p:nvSpPr>
            <p:spPr bwMode="auto">
              <a:xfrm>
                <a:off x="2835" y="2583"/>
                <a:ext cx="1020"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600" b="1" i="1">
                    <a:solidFill>
                      <a:srgbClr val="000000"/>
                    </a:solidFill>
                    <a:latin typeface="Arial" charset="0"/>
                  </a:rPr>
                  <a:t>Transcripción</a:t>
                </a:r>
              </a:p>
            </p:txBody>
          </p:sp>
          <p:sp>
            <p:nvSpPr>
              <p:cNvPr id="16" name="Cuadro de texto 14"/>
              <p:cNvSpPr txBox="1">
                <a:spLocks noChangeArrowheads="1"/>
              </p:cNvSpPr>
              <p:nvPr/>
            </p:nvSpPr>
            <p:spPr bwMode="auto">
              <a:xfrm>
                <a:off x="2835" y="3294"/>
                <a:ext cx="853"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600" b="1" i="1">
                    <a:solidFill>
                      <a:srgbClr val="000000"/>
                    </a:solidFill>
                    <a:latin typeface="Arial" charset="0"/>
                  </a:rPr>
                  <a:t>Traducción</a:t>
                </a:r>
              </a:p>
            </p:txBody>
          </p:sp>
        </p:grpSp>
        <p:pic>
          <p:nvPicPr>
            <p:cNvPr id="7" name="Imagen 17" descr="trin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8" y="1253"/>
              <a:ext cx="2064" cy="2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984240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adn_a_protein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0"/>
            <a:ext cx="7315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22980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7297</TotalTime>
  <Words>2098</Words>
  <Application>Microsoft Office PowerPoint</Application>
  <PresentationFormat>Presentación en pantalla (4:3)</PresentationFormat>
  <Paragraphs>242</Paragraphs>
  <Slides>40</Slides>
  <Notes>4</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Solsticio</vt:lpstr>
      <vt:lpstr>Química Biológica        Lic en Nutrición- 2015</vt:lpstr>
      <vt:lpstr>Presentación de PowerPoint</vt:lpstr>
      <vt:lpstr>Presentación de PowerPoint</vt:lpstr>
      <vt:lpstr>Presentación de PowerPoint</vt:lpstr>
      <vt:lpstr>Composición del ADN (Chargaff)</vt:lpstr>
      <vt:lpstr>Modelo de Watson y Crick (1953)</vt:lpstr>
      <vt:lpstr>Presentación de PowerPoint</vt:lpstr>
      <vt:lpstr>DOGMA CENTRAL DE LA BIOLOGÍA MOLECULAR</vt:lpstr>
      <vt:lpstr>Presentación de PowerPoint</vt:lpstr>
      <vt:lpstr>Presentación de PowerPoint</vt:lpstr>
      <vt:lpstr>Proceso de Replicación del ADN</vt:lpstr>
      <vt:lpstr>ORIGEN DE LA REPLICACIÓN</vt:lpstr>
      <vt:lpstr>Presentación de PowerPoint</vt:lpstr>
      <vt:lpstr>Dirección de síntesis de las cadenas</vt:lpstr>
      <vt:lpstr>Presentación de PowerPoint</vt:lpstr>
      <vt:lpstr>Etapas de la replicación </vt:lpstr>
      <vt:lpstr>Replicación ADN eucariota</vt:lpstr>
      <vt:lpstr>Presentación de PowerPoint</vt:lpstr>
      <vt:lpstr>Mutaciones</vt:lpstr>
      <vt:lpstr>Mutágenos </vt:lpstr>
      <vt:lpstr>Presentación de PowerPoint</vt:lpstr>
      <vt:lpstr>Presentación de PowerPoint</vt:lpstr>
      <vt:lpstr>Tipos de ARN:  ARNr</vt:lpstr>
      <vt:lpstr>ARN t</vt:lpstr>
      <vt:lpstr>ARNm</vt:lpstr>
      <vt:lpstr>Transcripción.</vt:lpstr>
      <vt:lpstr>Cómo reconocen las enzimas dónde comienza y termina el mensaje?</vt:lpstr>
      <vt:lpstr>Transcripción: proceso</vt:lpstr>
      <vt:lpstr>Presentación de PowerPoint</vt:lpstr>
      <vt:lpstr>Modificaciones post-transcripcionales del ARN eucariota</vt:lpstr>
      <vt:lpstr>Transcripción y traducción de un gen eucariota</vt:lpstr>
      <vt:lpstr>TRADUCCIÓN: Síntesis de Proteínas </vt:lpstr>
      <vt:lpstr>Código genético</vt:lpstr>
      <vt:lpstr>Presentación de PowerPoint</vt:lpstr>
      <vt:lpstr>Código genético</vt:lpstr>
      <vt:lpstr>Presentación de PowerPoint</vt:lpstr>
      <vt:lpstr>Presentación de PowerPoint</vt:lpstr>
      <vt:lpstr>Etapas de la síntesis de proteínas</vt:lpstr>
      <vt:lpstr>Etapas de la síntesis de proteínas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ethel</dc:creator>
  <cp:lastModifiedBy>ethel</cp:lastModifiedBy>
  <cp:revision>58</cp:revision>
  <dcterms:created xsi:type="dcterms:W3CDTF">2015-10-15T13:04:02Z</dcterms:created>
  <dcterms:modified xsi:type="dcterms:W3CDTF">2016-11-08T22:27:08Z</dcterms:modified>
</cp:coreProperties>
</file>